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60" r:id="rId4"/>
    <p:sldId id="276" r:id="rId5"/>
    <p:sldId id="277" r:id="rId6"/>
    <p:sldId id="274" r:id="rId7"/>
    <p:sldId id="265" r:id="rId8"/>
    <p:sldId id="275" r:id="rId9"/>
    <p:sldId id="261" r:id="rId10"/>
    <p:sldId id="263" r:id="rId11"/>
    <p:sldId id="266" r:id="rId12"/>
    <p:sldId id="267" r:id="rId13"/>
    <p:sldId id="268" r:id="rId14"/>
    <p:sldId id="264" r:id="rId15"/>
    <p:sldId id="262" r:id="rId16"/>
    <p:sldId id="269" r:id="rId17"/>
    <p:sldId id="271" r:id="rId18"/>
    <p:sldId id="270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D8704F-8827-433D-BD5E-741836BF7775}" v="11" dt="2024-09-24T21:32:42.3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/>
  </p:normalViewPr>
  <p:slideViewPr>
    <p:cSldViewPr snapToGrid="0">
      <p:cViewPr varScale="1">
        <p:scale>
          <a:sx n="94" d="100"/>
          <a:sy n="94" d="100"/>
        </p:scale>
        <p:origin x="214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618AA-DA27-40B8-892D-F81E92F2E95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5A029-78B0-42B2-8A5B-A72FA7A14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87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5A029-78B0-42B2-8A5B-A72FA7A145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79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BB59B-03ED-C370-5835-D6B4DA3BE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D6A3E2-4CC9-FC5C-1979-2A76AC8A6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75593-915B-FBC0-714F-23BB818CE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58C-C48C-4191-A050-3A33136B571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9504E-527D-69DB-4478-A545A13E4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CBA2F-6994-B98C-734D-F4F4D79C8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0A53-6EC4-44A0-B580-C6AAB243D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0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FC6A-6D2D-DBD7-2EC3-74A93684A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FD6CFB-6B51-4648-0433-11E723619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35778-5895-8A7C-52D9-7ADDCE6D6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58C-C48C-4191-A050-3A33136B571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945A6-FC65-EAF8-690E-2F9F4064A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8E688-CCA1-9C82-86D8-8716C3DAE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0A53-6EC4-44A0-B580-C6AAB243D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71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6182B9-3FDA-39F4-6530-D671ED1CF3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7B0AB8-C0EF-D441-8B04-D2D5FEC3C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B4DF3-B2E5-A6BD-1E3B-A39106F65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58C-C48C-4191-A050-3A33136B571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B572E-A484-A2E4-1D1A-580A7D9C9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85FBE-2267-C3E1-A5BF-5F2ECD625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0A53-6EC4-44A0-B580-C6AAB243D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1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35CA4-D696-785E-FD10-AE9EB1282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E3E25-A870-B637-5427-881990185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52397-8D29-704B-69FC-C109D286B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58C-C48C-4191-A050-3A33136B571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61E96-F3B5-13F2-C1F0-0203E88E1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72273-66C9-EEB9-9420-8DB20EECD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0A53-6EC4-44A0-B580-C6AAB243D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38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200BC-4A82-B0A7-2429-300D2E4CD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5B27EF-F175-1A41-799E-3DF451B52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5D90B-6E3C-2BA1-7758-7DB3F31D6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58C-C48C-4191-A050-3A33136B571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1402D-E3B3-C94E-6072-EBE4A9820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11003-3989-2B1C-ED4C-FB14CC5A2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0A53-6EC4-44A0-B580-C6AAB243D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7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3002A-31F4-A99F-7CD9-173831866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24261-BE5C-9164-BD52-EAC3C9490C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1632CD-A197-3274-BED2-C7C84AC3C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C39D06-804A-E87A-2662-60E20191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58C-C48C-4191-A050-3A33136B571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76F118-91FE-4CA0-AE9F-CA54E15F4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FF102-107A-1330-BB7B-49136BB46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0A53-6EC4-44A0-B580-C6AAB243D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6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1AAF-34DD-0440-64B9-BB3FB3993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4E0234-937C-EFD1-D8AB-4BC8C494D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E7D26-B76A-77D4-176E-2F9AD1D29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49BF9B-B9E3-9DE4-87A6-358F6B09CC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9A313B-34BA-F2B2-ABDE-CFFA71C8ED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9419EA-A4C5-6D1C-86E3-B52219545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58C-C48C-4191-A050-3A33136B571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8BFF05-0856-3607-F0B5-A456E97A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6E9C65-EDAD-9730-67C2-0C22F2A80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0A53-6EC4-44A0-B580-C6AAB243D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74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09C9B-D77D-42BB-79D2-9C7AB2777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F1632-472C-BFC9-AB3A-B7E718402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58C-C48C-4191-A050-3A33136B571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01B66C-72BE-39AB-EACB-8ECE2C12E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6ED6A-15D8-73AD-D1E8-DB7C6C66A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0A53-6EC4-44A0-B580-C6AAB243D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20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D2A93-4AB3-8AFA-1200-2C4DBEA2D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58C-C48C-4191-A050-3A33136B571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FD9B0E-3A80-B9E4-EA63-408EFB634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0943E-2E3B-FA41-8A58-A8AFC59B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0A53-6EC4-44A0-B580-C6AAB243D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12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E7A08-30EA-9051-AF16-1BDE56B09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12C86-6B9A-86D1-25AD-00BE7948F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9CFD67-AEC5-6F82-DE98-C6AC413D1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05B6BE-C21E-8C06-7D86-E8B0A4297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58C-C48C-4191-A050-3A33136B571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E05C24-EB8E-7BB8-196A-FA0362162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38720-A13A-78D5-62AC-C9BFBA21B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0A53-6EC4-44A0-B580-C6AAB243D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71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04AED-2A0E-45E9-9A31-069CE08F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A38E7E-F6C4-B933-78D2-861C4FCBFE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480D22-2B90-89FB-6AE7-61B41EFBC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127E87-CDEF-CD8F-F72D-3AE5A3E39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58C-C48C-4191-A050-3A33136B571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5A0B66-8CBF-2CFE-AFF7-D9222C16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4AC89-D638-B681-F1DF-2FC03E212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0A53-6EC4-44A0-B580-C6AAB243D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22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637C0F-330C-639B-A187-C5E24413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17589-9233-4BC3-AA55-77D25DAD4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311F2-E35B-DC9B-A802-9DC64B4472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00558C-C48C-4191-A050-3A33136B571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90431-4117-75C7-FD68-EB9AA5D9F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104F4-B3DF-7D09-D12D-4C68008C6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930A53-6EC4-44A0-B580-C6AAB243D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0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DBE65-74C4-FD49-8220-B6B2BEB43D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MCAA Medical Research Building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7FCAD2-F872-5985-176E-92F2E7C70E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New York, NY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627E8C-5C8E-795B-44DE-774AC0D74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183" y="3084801"/>
            <a:ext cx="2454811" cy="325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2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232652-4B9E-88F9-F281-B7B7F5A9C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32" y="100606"/>
            <a:ext cx="4271669" cy="3209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A03225-A0CF-1784-F60A-4902E4FE0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86" y="3216253"/>
            <a:ext cx="3736682" cy="36481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241357-713B-2CB3-2027-D0997A62A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015" y="3477882"/>
            <a:ext cx="4783130" cy="33399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BD313D-3CA2-BC0C-79BF-7E8343643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468" y="399924"/>
            <a:ext cx="7550954" cy="35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5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9B77B5-7AF0-6165-CAE5-B51675BF3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741" y="205183"/>
            <a:ext cx="3763250" cy="28548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A6F36C-12F8-51ED-9900-6C45138B3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45562"/>
            <a:ext cx="5359761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71C5FF-6E66-B109-DE87-487712A4A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639" y="3323063"/>
            <a:ext cx="4017629" cy="332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41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F0DB7-7F9F-C291-DDDC-0C2C9C2CC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350" y="70732"/>
            <a:ext cx="8649258" cy="610305"/>
          </a:xfrm>
        </p:spPr>
        <p:txBody>
          <a:bodyPr>
            <a:normAutofit fontScale="90000"/>
          </a:bodyPr>
          <a:lstStyle/>
          <a:p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Floor – Design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31EBE2-51FB-5F45-8828-A47ECD2DD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47" y="840573"/>
            <a:ext cx="7341964" cy="2800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7A352A-8C58-A848-B7D9-920CF534F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935" y="3709492"/>
            <a:ext cx="7383839" cy="29816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6932286-77AE-0244-8A00-8940F2370083}"/>
              </a:ext>
            </a:extLst>
          </p:cNvPr>
          <p:cNvSpPr txBox="1">
            <a:spLocks/>
          </p:cNvSpPr>
          <p:nvPr/>
        </p:nvSpPr>
        <p:spPr>
          <a:xfrm>
            <a:off x="7820081" y="1821928"/>
            <a:ext cx="2724332" cy="663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North Side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AFA931-D50B-26DB-4DEF-EE1EC18D9D5C}"/>
              </a:ext>
            </a:extLst>
          </p:cNvPr>
          <p:cNvSpPr txBox="1">
            <a:spLocks/>
          </p:cNvSpPr>
          <p:nvPr/>
        </p:nvSpPr>
        <p:spPr>
          <a:xfrm>
            <a:off x="1557625" y="4700317"/>
            <a:ext cx="2724332" cy="663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South Side</a:t>
            </a:r>
          </a:p>
        </p:txBody>
      </p:sp>
    </p:spTree>
    <p:extLst>
      <p:ext uri="{BB962C8B-B14F-4D97-AF65-F5344CB8AC3E}">
        <p14:creationId xmlns:p14="http://schemas.microsoft.com/office/powerpoint/2010/main" val="2669542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F0DB7-7F9F-C291-DDDC-0C2C9C2CC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350" y="70732"/>
            <a:ext cx="8649258" cy="610305"/>
          </a:xfrm>
        </p:spPr>
        <p:txBody>
          <a:bodyPr>
            <a:normAutofit fontScale="90000"/>
          </a:bodyPr>
          <a:lstStyle/>
          <a:p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Floor – Coordinated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6932286-77AE-0244-8A00-8940F2370083}"/>
              </a:ext>
            </a:extLst>
          </p:cNvPr>
          <p:cNvSpPr txBox="1">
            <a:spLocks/>
          </p:cNvSpPr>
          <p:nvPr/>
        </p:nvSpPr>
        <p:spPr>
          <a:xfrm>
            <a:off x="8582081" y="1845019"/>
            <a:ext cx="2724332" cy="663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North Side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AFA931-D50B-26DB-4DEF-EE1EC18D9D5C}"/>
              </a:ext>
            </a:extLst>
          </p:cNvPr>
          <p:cNvSpPr txBox="1">
            <a:spLocks/>
          </p:cNvSpPr>
          <p:nvPr/>
        </p:nvSpPr>
        <p:spPr>
          <a:xfrm>
            <a:off x="-18275" y="4571008"/>
            <a:ext cx="2724332" cy="663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South Side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643196-F191-6215-E3AA-9F3718825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6" y="641985"/>
            <a:ext cx="8284562" cy="26484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3EE5C6-557B-EAEE-7A6E-71D0A8557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542" y="3370913"/>
            <a:ext cx="8993203" cy="32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58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7D3396-2097-6286-3D33-D5DD90590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449" y="421996"/>
            <a:ext cx="5862568" cy="3253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388AD8-7846-53CB-B7B5-E15B9F281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" y="79654"/>
            <a:ext cx="7850447" cy="770091"/>
          </a:xfrm>
        </p:spPr>
        <p:txBody>
          <a:bodyPr/>
          <a:lstStyle/>
          <a:p>
            <a:r>
              <a:rPr lang="en-US" dirty="0"/>
              <a:t>AHU-MSB-7-2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6862A8-518E-01FD-096E-D4B145D9D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91" y="1025912"/>
            <a:ext cx="4666720" cy="277265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B1D5AE8-994A-BB85-2059-005402BCA8E8}"/>
              </a:ext>
            </a:extLst>
          </p:cNvPr>
          <p:cNvSpPr txBox="1">
            <a:spLocks/>
          </p:cNvSpPr>
          <p:nvPr/>
        </p:nvSpPr>
        <p:spPr>
          <a:xfrm>
            <a:off x="3301954" y="3977828"/>
            <a:ext cx="5862568" cy="2559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dirty="0"/>
              <a:t>“Knock-Down” Construction</a:t>
            </a:r>
          </a:p>
          <a:p>
            <a:pPr marL="571500" indent="-5715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dirty="0"/>
              <a:t>7 Modules</a:t>
            </a:r>
          </a:p>
          <a:p>
            <a:pPr marL="571500" indent="-5715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dirty="0"/>
              <a:t>2 Fan Wall Sections – 7 Fans Total</a:t>
            </a:r>
          </a:p>
          <a:p>
            <a:pPr marL="571500" indent="-5715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dirty="0"/>
              <a:t>8 Coils</a:t>
            </a:r>
          </a:p>
          <a:p>
            <a:pPr marL="571500" indent="-5715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dirty="0"/>
              <a:t>Air to Air Heat Exchanger</a:t>
            </a:r>
          </a:p>
          <a:p>
            <a:pPr marL="571500" indent="-5715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dirty="0"/>
              <a:t>“Run Around” Recovery Coil</a:t>
            </a:r>
          </a:p>
          <a:p>
            <a:pPr marL="571500" indent="-5715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dirty="0"/>
              <a:t>Shipped in 33 Crates</a:t>
            </a:r>
          </a:p>
          <a:p>
            <a:pPr marL="571500" indent="-571500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3AA202-F905-F66E-9B32-13232E9BD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188" y="3451375"/>
            <a:ext cx="3165829" cy="30947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C0E7B7-9BC1-C80F-1C26-B5AF8EC1D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463" y="3234990"/>
            <a:ext cx="2316238" cy="309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85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8840147-3313-FB92-E69C-BA6A262DE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" y="79654"/>
            <a:ext cx="7850447" cy="770091"/>
          </a:xfrm>
        </p:spPr>
        <p:txBody>
          <a:bodyPr/>
          <a:lstStyle/>
          <a:p>
            <a:r>
              <a:rPr lang="en-US" dirty="0"/>
              <a:t>AHU-MSB-7-2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71EED4-911D-4915-4763-38109D1BE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36" y="1021452"/>
            <a:ext cx="4714531" cy="2836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A60185-3BCC-E53C-DECC-039D71049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197" y="2868093"/>
            <a:ext cx="6264594" cy="37735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59B26F-ECE2-F68C-F40B-6D7CAD488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926" y="94273"/>
            <a:ext cx="4072703" cy="2773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E3EDA3-26BA-8651-E906-2226D7933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259" y="3970174"/>
            <a:ext cx="3895618" cy="288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95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21610C-A7C3-4AFD-5A96-956C4137DE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54"/>
          <a:stretch/>
        </p:blipFill>
        <p:spPr>
          <a:xfrm>
            <a:off x="92364" y="221672"/>
            <a:ext cx="7020994" cy="3773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7A999A-C5FF-FB74-BF38-5D779A0E6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502" y="2590073"/>
            <a:ext cx="6290498" cy="4267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E65190-9781-650F-23C7-282DCAC4C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40" y="4261449"/>
            <a:ext cx="5754562" cy="215612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7AF8983-270F-CC34-578C-FCDC69607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3358" y="511329"/>
            <a:ext cx="4854935" cy="1950839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Chilled Beam </a:t>
            </a:r>
            <a:br>
              <a:rPr lang="en-US" dirty="0"/>
            </a:br>
            <a:r>
              <a:rPr lang="en-US" dirty="0"/>
              <a:t>Chilled Water</a:t>
            </a:r>
            <a:br>
              <a:rPr lang="en-US" dirty="0"/>
            </a:br>
            <a:r>
              <a:rPr lang="en-US" sz="2200" dirty="0"/>
              <a:t>Convert Campus chilled water to Secondary Chilled Water (SCHW) for the chilled beams</a:t>
            </a:r>
            <a:br>
              <a:rPr lang="en-US" sz="2200" dirty="0"/>
            </a:br>
            <a:r>
              <a:rPr lang="en-US" sz="2200" dirty="0"/>
              <a:t>Campus wide chilled water shutdown is required for in order to connect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5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CA3F6-DA3B-E7DC-F539-3D5874694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92" y="120060"/>
            <a:ext cx="6408062" cy="1364751"/>
          </a:xfrm>
        </p:spPr>
        <p:txBody>
          <a:bodyPr/>
          <a:lstStyle/>
          <a:p>
            <a:r>
              <a:rPr lang="en-US" dirty="0"/>
              <a:t>Secondary Hot Water Heat Exchangers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1DD525-1C45-6D67-A184-7ED1F417D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709" y="0"/>
            <a:ext cx="5407291" cy="5016137"/>
          </a:xfrm>
          <a:prstGeom prst="rect">
            <a:avLst/>
          </a:prstGeom>
        </p:spPr>
      </p:pic>
      <p:pic>
        <p:nvPicPr>
          <p:cNvPr id="6" name="Picture 5" descr="A room with pipes and valves&#10;&#10;Description automatically generated">
            <a:extLst>
              <a:ext uri="{FF2B5EF4-FFF2-40B4-BE49-F238E27FC236}">
                <a16:creationId xmlns:a16="http://schemas.microsoft.com/office/drawing/2014/main" id="{8E8C4C39-9159-F431-6468-9AE30594E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5623"/>
            <a:ext cx="4493623" cy="541237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E328838-B7A4-8D3F-3BB4-4D9028803EE8}"/>
              </a:ext>
            </a:extLst>
          </p:cNvPr>
          <p:cNvSpPr txBox="1">
            <a:spLocks/>
          </p:cNvSpPr>
          <p:nvPr/>
        </p:nvSpPr>
        <p:spPr>
          <a:xfrm>
            <a:off x="4763589" y="5016137"/>
            <a:ext cx="6992982" cy="16851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dirty="0"/>
              <a:t>Low Pressure Steam from PRV Station used to make Secondary HW with a design temp 105°</a:t>
            </a:r>
          </a:p>
          <a:p>
            <a:pPr algn="ctr"/>
            <a:r>
              <a:rPr lang="en-US" sz="2200" dirty="0"/>
              <a:t>The condensate is returned to central plant for re-use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860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685B4-186C-34B2-2908-60587739B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21" y="29565"/>
            <a:ext cx="10515600" cy="905807"/>
          </a:xfrm>
        </p:spPr>
        <p:txBody>
          <a:bodyPr/>
          <a:lstStyle/>
          <a:p>
            <a:r>
              <a:rPr lang="en-US" dirty="0"/>
              <a:t>Secondary Chilled Water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A5C0FB-1EDC-5CCB-BF19-7B58613DADF5}"/>
              </a:ext>
            </a:extLst>
          </p:cNvPr>
          <p:cNvSpPr txBox="1">
            <a:spLocks/>
          </p:cNvSpPr>
          <p:nvPr/>
        </p:nvSpPr>
        <p:spPr>
          <a:xfrm>
            <a:off x="0" y="5429835"/>
            <a:ext cx="6396606" cy="1271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dirty="0"/>
              <a:t>Campus Chilled Water converted to Secondary Chilled Water through Plate and Frame Heat Exchangers.  New pumps to provide Secondary Chilled Water to existing Cold Rooms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2EC807-3715-958E-8A58-427AAF37D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216" y="156754"/>
            <a:ext cx="5788404" cy="31029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17DB86-F679-D2AC-94B5-04D055E9B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21" y="846805"/>
            <a:ext cx="5182936" cy="4517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CD1D64-52E5-DBB3-A8B1-ED102B732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679" y="3209210"/>
            <a:ext cx="4841478" cy="36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97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machine&#10;&#10;Description automatically generated">
            <a:extLst>
              <a:ext uri="{FF2B5EF4-FFF2-40B4-BE49-F238E27FC236}">
                <a16:creationId xmlns:a16="http://schemas.microsoft.com/office/drawing/2014/main" id="{414CBCAD-B802-6AC0-E78E-59276D4C3E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6348C0-FD13-2650-0643-2B06175A4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24" y="88085"/>
            <a:ext cx="10628152" cy="2772561"/>
          </a:xfrm>
        </p:spPr>
        <p:txBody>
          <a:bodyPr>
            <a:normAutofit/>
          </a:bodyPr>
          <a:lstStyle/>
          <a:p>
            <a:r>
              <a:rPr lang="en-US" dirty="0"/>
              <a:t>Steam PRV Station</a:t>
            </a:r>
            <a:br>
              <a:rPr lang="en-US" sz="2200" dirty="0"/>
            </a:br>
            <a:r>
              <a:rPr lang="en-US" sz="2200" dirty="0"/>
              <a:t>High Pressure Steam (150psig) converted to Low Pressure Steam (15psig)</a:t>
            </a:r>
            <a:br>
              <a:rPr lang="en-US" sz="2200" dirty="0"/>
            </a:br>
            <a:r>
              <a:rPr lang="en-US" sz="2200" dirty="0"/>
              <a:t>X-Ray Welding</a:t>
            </a:r>
            <a:br>
              <a:rPr lang="en-US" sz="2200" dirty="0"/>
            </a:br>
            <a:r>
              <a:rPr lang="en-US" sz="2200" dirty="0"/>
              <a:t>X-Ray’s required inside working hospital</a:t>
            </a:r>
            <a:br>
              <a:rPr lang="en-US" sz="2200" dirty="0"/>
            </a:br>
            <a:r>
              <a:rPr lang="en-US" sz="2200" dirty="0"/>
              <a:t>Campus wide steam shutdown required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 descr="A close-up of a pipe system&#10;&#10;Description automatically generated">
            <a:extLst>
              <a:ext uri="{FF2B5EF4-FFF2-40B4-BE49-F238E27FC236}">
                <a16:creationId xmlns:a16="http://schemas.microsoft.com/office/drawing/2014/main" id="{FCCA5ADE-6727-E5C0-1DF9-53F929792B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6E1048-5FBB-3870-63D4-C771A2EA7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27" y="3492137"/>
            <a:ext cx="3147119" cy="332429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9B2147F-7B8B-06C9-65B7-36FB9D352D3D}"/>
              </a:ext>
            </a:extLst>
          </p:cNvPr>
          <p:cNvSpPr/>
          <p:nvPr/>
        </p:nvSpPr>
        <p:spPr>
          <a:xfrm>
            <a:off x="1815858" y="3649211"/>
            <a:ext cx="1007038" cy="20427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B6C0D-234F-976E-7E65-B97394C53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3971" y="3392568"/>
            <a:ext cx="7434681" cy="3066955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1E393CE7-FA25-A68C-2918-376D2AC53421}"/>
              </a:ext>
            </a:extLst>
          </p:cNvPr>
          <p:cNvSpPr/>
          <p:nvPr/>
        </p:nvSpPr>
        <p:spPr>
          <a:xfrm>
            <a:off x="2747394" y="4479721"/>
            <a:ext cx="2051109" cy="7592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84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9E00E-7813-2940-C751-3EED597CB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668" y="176373"/>
            <a:ext cx="7839891" cy="614589"/>
          </a:xfrm>
        </p:spPr>
        <p:txBody>
          <a:bodyPr>
            <a:normAutofit fontScale="90000"/>
          </a:bodyPr>
          <a:lstStyle/>
          <a:p>
            <a:r>
              <a:rPr lang="en-US" dirty="0"/>
              <a:t>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CF266-B672-B76A-C14E-A4E61759A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699" y="1249959"/>
            <a:ext cx="2265028" cy="524291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East Side of Manhattan</a:t>
            </a:r>
          </a:p>
          <a:p>
            <a:r>
              <a:rPr lang="en-US" dirty="0"/>
              <a:t>Campus Utilities used for secondary systems within the building</a:t>
            </a:r>
          </a:p>
          <a:p>
            <a:r>
              <a:rPr lang="en-US" dirty="0"/>
              <a:t>Campus wide standards must be followed</a:t>
            </a:r>
          </a:p>
        </p:txBody>
      </p:sp>
      <p:pic>
        <p:nvPicPr>
          <p:cNvPr id="13" name="Picture 12" descr="Aerial view of a city&#10;&#10;Description automatically generated">
            <a:extLst>
              <a:ext uri="{FF2B5EF4-FFF2-40B4-BE49-F238E27FC236}">
                <a16:creationId xmlns:a16="http://schemas.microsoft.com/office/drawing/2014/main" id="{64083E61-B613-F81A-874E-02E75145B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21" y="1011504"/>
            <a:ext cx="9039526" cy="548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88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2555C-62B5-BDB9-0D15-153B6059E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3" y="0"/>
            <a:ext cx="7007302" cy="762001"/>
          </a:xfrm>
        </p:spPr>
        <p:txBody>
          <a:bodyPr>
            <a:normAutofit/>
          </a:bodyPr>
          <a:lstStyle/>
          <a:p>
            <a:r>
              <a:rPr lang="en-US" dirty="0"/>
              <a:t>AHU-MSB-7-2 Air Risers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811930-3681-3065-0E65-12160F245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73" y="924659"/>
            <a:ext cx="3926792" cy="552889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9A74562-CB6C-9E55-1BC9-40C1463F2018}"/>
              </a:ext>
            </a:extLst>
          </p:cNvPr>
          <p:cNvSpPr txBox="1">
            <a:spLocks/>
          </p:cNvSpPr>
          <p:nvPr/>
        </p:nvSpPr>
        <p:spPr>
          <a:xfrm>
            <a:off x="2154283" y="4676450"/>
            <a:ext cx="2753890" cy="16144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North Duct Risers</a:t>
            </a:r>
          </a:p>
          <a:p>
            <a:pPr algn="ctr"/>
            <a:r>
              <a:rPr lang="en-US" sz="3300" dirty="0"/>
              <a:t>6</a:t>
            </a:r>
            <a:r>
              <a:rPr lang="en-US" sz="3300" baseline="30000" dirty="0"/>
              <a:t>th</a:t>
            </a:r>
            <a:r>
              <a:rPr lang="en-US" sz="3300" dirty="0"/>
              <a:t> Floor must be fire-wrapped</a:t>
            </a:r>
          </a:p>
          <a:p>
            <a:pPr algn="ctr"/>
            <a:r>
              <a:rPr lang="en-US" sz="3300" dirty="0"/>
              <a:t>Takeoff provided on 2</a:t>
            </a:r>
            <a:r>
              <a:rPr lang="en-US" sz="3300" baseline="30000" dirty="0"/>
              <a:t>nd</a:t>
            </a:r>
            <a:r>
              <a:rPr lang="en-US" sz="3300" dirty="0"/>
              <a:t> to 6</a:t>
            </a:r>
            <a:r>
              <a:rPr lang="en-US" sz="3300" baseline="30000" dirty="0"/>
              <a:t>th</a:t>
            </a:r>
            <a:r>
              <a:rPr lang="en-US" sz="3300" dirty="0"/>
              <a:t> floor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9F8133-3B7C-3E5A-BC2A-96C49DED5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584" y="484014"/>
            <a:ext cx="5877998" cy="574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70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2FFD5C-2BE9-2BE2-69AB-0111E2B2FA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745" y="5770471"/>
            <a:ext cx="12016510" cy="99978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Scope of Work</a:t>
            </a:r>
          </a:p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Floor North – 6</a:t>
            </a:r>
            <a:r>
              <a:rPr lang="en-US" baseline="30000" dirty="0"/>
              <a:t>th</a:t>
            </a:r>
            <a:r>
              <a:rPr lang="en-US" dirty="0"/>
              <a:t> Floor North – 6</a:t>
            </a:r>
            <a:r>
              <a:rPr lang="en-US" baseline="30000" dirty="0"/>
              <a:t>th</a:t>
            </a:r>
            <a:r>
              <a:rPr lang="en-US" dirty="0"/>
              <a:t> Floor South– 7</a:t>
            </a:r>
            <a:r>
              <a:rPr lang="en-US" baseline="30000" dirty="0"/>
              <a:t>th</a:t>
            </a:r>
            <a:r>
              <a:rPr lang="en-US" dirty="0"/>
              <a:t> Floor Machine Rooms</a:t>
            </a:r>
          </a:p>
          <a:p>
            <a:r>
              <a:rPr lang="en-US" dirty="0"/>
              <a:t>Piping – Ductwork Insulation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8DD6C6-BE1B-A41C-861D-BC8C05C0B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3064" cy="569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77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07E1E-B17E-7726-C9BD-F66FCB45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19" y="242034"/>
            <a:ext cx="6142892" cy="738310"/>
          </a:xfrm>
        </p:spPr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29620-715C-B39E-6FE4-5EB9EB36F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524" y="1122241"/>
            <a:ext cx="10363199" cy="522580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Only One Loading Dock</a:t>
            </a:r>
          </a:p>
          <a:p>
            <a:pPr lvl="1"/>
            <a:r>
              <a:rPr lang="en-US" dirty="0"/>
              <a:t>Contractor use 6am to 7am (all campus wide projects)</a:t>
            </a:r>
          </a:p>
          <a:p>
            <a:pPr lvl="1"/>
            <a:r>
              <a:rPr lang="en-US" dirty="0"/>
              <a:t>Must be scheduled 48 hours in advance</a:t>
            </a:r>
          </a:p>
          <a:p>
            <a:pPr lvl="1"/>
            <a:r>
              <a:rPr lang="en-US" dirty="0"/>
              <a:t>All Other deliveries must be taken at the curb and wheeled into the building</a:t>
            </a:r>
          </a:p>
          <a:p>
            <a:r>
              <a:rPr lang="en-US" dirty="0"/>
              <a:t>Vertical Transport</a:t>
            </a:r>
          </a:p>
          <a:p>
            <a:pPr lvl="1"/>
            <a:r>
              <a:rPr lang="en-US" dirty="0"/>
              <a:t>One Freight Elevator for the Project</a:t>
            </a:r>
          </a:p>
          <a:p>
            <a:pPr lvl="1"/>
            <a:r>
              <a:rPr lang="en-US" dirty="0"/>
              <a:t>Freight Elevator Dimensions – 10’-6” long by 6’-2” wide by 10’-0” tall</a:t>
            </a:r>
          </a:p>
          <a:p>
            <a:pPr lvl="1"/>
            <a:r>
              <a:rPr lang="en-US" dirty="0"/>
              <a:t>Weight Limit – 5000 </a:t>
            </a:r>
            <a:r>
              <a:rPr lang="en-US" dirty="0" err="1"/>
              <a:t>lbs</a:t>
            </a:r>
            <a:endParaRPr lang="en-US" dirty="0"/>
          </a:p>
          <a:p>
            <a:pPr lvl="1"/>
            <a:r>
              <a:rPr lang="en-US" dirty="0"/>
              <a:t>Any load over 2500 </a:t>
            </a:r>
            <a:r>
              <a:rPr lang="en-US" dirty="0" err="1"/>
              <a:t>lbs</a:t>
            </a:r>
            <a:r>
              <a:rPr lang="en-US" dirty="0"/>
              <a:t> requires an elevator operator</a:t>
            </a:r>
          </a:p>
          <a:p>
            <a:r>
              <a:rPr lang="en-US" dirty="0"/>
              <a:t>Gas Cylinder Storage is NOT allowed on campus</a:t>
            </a:r>
          </a:p>
          <a:p>
            <a:pPr lvl="1"/>
            <a:r>
              <a:rPr lang="en-US" dirty="0"/>
              <a:t>All air and gas cylinders must be removed from campus at end of shift each day</a:t>
            </a:r>
          </a:p>
          <a:p>
            <a:pPr lvl="1"/>
            <a:r>
              <a:rPr lang="en-US" dirty="0"/>
              <a:t>No exceptions</a:t>
            </a:r>
          </a:p>
          <a:p>
            <a:r>
              <a:rPr lang="en-US" dirty="0"/>
              <a:t>Construction Manager Requirement – Stretch and Flex</a:t>
            </a:r>
          </a:p>
          <a:p>
            <a:pPr lvl="1"/>
            <a:r>
              <a:rPr lang="en-US" dirty="0"/>
              <a:t>15 minutes at the start of each shift for all workers onsite</a:t>
            </a:r>
          </a:p>
        </p:txBody>
      </p:sp>
    </p:spTree>
    <p:extLst>
      <p:ext uri="{BB962C8B-B14F-4D97-AF65-F5344CB8AC3E}">
        <p14:creationId xmlns:p14="http://schemas.microsoft.com/office/powerpoint/2010/main" val="981742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2324BF-AC17-999D-7751-F215F61B6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731" y="242034"/>
            <a:ext cx="7250722" cy="201313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E90B57A-1E7D-ADC2-7BC2-23F42BD5A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19" y="242034"/>
            <a:ext cx="6142892" cy="738310"/>
          </a:xfrm>
        </p:spPr>
        <p:txBody>
          <a:bodyPr/>
          <a:lstStyle/>
          <a:p>
            <a:r>
              <a:rPr lang="en-US" dirty="0"/>
              <a:t>Logistics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2F7462-75F5-C020-2598-5DB8F54B5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038" y="2629782"/>
            <a:ext cx="6867962" cy="408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41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07E1E-B17E-7726-C9BD-F66FCB45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623" y="237636"/>
            <a:ext cx="10515600" cy="615217"/>
          </a:xfrm>
        </p:spPr>
        <p:txBody>
          <a:bodyPr>
            <a:normAutofit fontScale="90000"/>
          </a:bodyPr>
          <a:lstStyle/>
          <a:p>
            <a:r>
              <a:rPr lang="en-US" dirty="0"/>
              <a:t>Milestone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29620-715C-B39E-6FE4-5EB9EB36F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128" y="905607"/>
            <a:ext cx="10895867" cy="5767511"/>
          </a:xfrm>
        </p:spPr>
        <p:txBody>
          <a:bodyPr>
            <a:normAutofit/>
          </a:bodyPr>
          <a:lstStyle/>
          <a:p>
            <a:r>
              <a:rPr lang="en-US" dirty="0"/>
              <a:t>Bid Award – March 6</a:t>
            </a:r>
            <a:r>
              <a:rPr lang="en-US" baseline="30000" dirty="0"/>
              <a:t>th</a:t>
            </a:r>
            <a:r>
              <a:rPr lang="en-US" dirty="0"/>
              <a:t> 2025</a:t>
            </a:r>
          </a:p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Floor Start – May 19</a:t>
            </a:r>
            <a:r>
              <a:rPr lang="en-US" baseline="30000" dirty="0"/>
              <a:t>th</a:t>
            </a:r>
            <a:r>
              <a:rPr lang="en-US" dirty="0"/>
              <a:t> 2025</a:t>
            </a:r>
          </a:p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Floor Turnover to Owner – August 15</a:t>
            </a:r>
            <a:r>
              <a:rPr lang="en-US" baseline="30000" dirty="0"/>
              <a:t>th</a:t>
            </a:r>
            <a:r>
              <a:rPr lang="en-US" dirty="0"/>
              <a:t> 2025</a:t>
            </a:r>
          </a:p>
          <a:p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Floor Phase 1 Start – June 16</a:t>
            </a:r>
            <a:r>
              <a:rPr lang="en-US" baseline="30000" dirty="0"/>
              <a:t>th</a:t>
            </a:r>
            <a:r>
              <a:rPr lang="en-US" dirty="0"/>
              <a:t> 2025</a:t>
            </a:r>
          </a:p>
          <a:p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Floor Phase 1 Turnover to Owner – September 19</a:t>
            </a:r>
            <a:r>
              <a:rPr lang="en-US" baseline="30000" dirty="0"/>
              <a:t>th</a:t>
            </a:r>
            <a:r>
              <a:rPr lang="en-US" dirty="0"/>
              <a:t> 2025</a:t>
            </a:r>
          </a:p>
          <a:p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Floor Phase 2 Start – November 3</a:t>
            </a:r>
            <a:r>
              <a:rPr lang="en-US" baseline="30000" dirty="0"/>
              <a:t>rd</a:t>
            </a:r>
            <a:r>
              <a:rPr lang="en-US" dirty="0"/>
              <a:t> 2025</a:t>
            </a:r>
          </a:p>
          <a:p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Floor Phase 2 Turnover to Owner – January 19</a:t>
            </a:r>
            <a:r>
              <a:rPr lang="en-US" baseline="30000" dirty="0"/>
              <a:t>th</a:t>
            </a:r>
            <a:r>
              <a:rPr lang="en-US" dirty="0"/>
              <a:t> 2026</a:t>
            </a:r>
          </a:p>
          <a:p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Floor Start – May 19</a:t>
            </a:r>
            <a:r>
              <a:rPr lang="en-US" baseline="30000" dirty="0"/>
              <a:t>th</a:t>
            </a:r>
            <a:r>
              <a:rPr lang="en-US" dirty="0"/>
              <a:t> 2025</a:t>
            </a:r>
          </a:p>
          <a:p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Floor Phase 1 Turnover to Owner – August 1</a:t>
            </a:r>
            <a:r>
              <a:rPr lang="en-US" baseline="30000" dirty="0"/>
              <a:t>st</a:t>
            </a:r>
            <a:r>
              <a:rPr lang="en-US" dirty="0"/>
              <a:t> 2025</a:t>
            </a:r>
          </a:p>
          <a:p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Floor Phase 2 Turnover to Owner – December 15</a:t>
            </a:r>
            <a:r>
              <a:rPr lang="en-US" baseline="30000" dirty="0"/>
              <a:t>th</a:t>
            </a:r>
            <a:r>
              <a:rPr lang="en-US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396521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39956-BAF9-E6B4-5250-F557A1BF3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73" y="217344"/>
            <a:ext cx="9437254" cy="463694"/>
          </a:xfrm>
        </p:spPr>
        <p:txBody>
          <a:bodyPr>
            <a:normAutofit fontScale="90000"/>
          </a:bodyPr>
          <a:lstStyle/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Floor – 6</a:t>
            </a:r>
            <a:r>
              <a:rPr lang="en-US" baseline="30000" dirty="0"/>
              <a:t>th</a:t>
            </a:r>
            <a:r>
              <a:rPr lang="en-US" dirty="0"/>
              <a:t> Floor – </a:t>
            </a:r>
            <a:r>
              <a:rPr lang="en-US" dirty="0" err="1"/>
              <a:t>Fitout</a:t>
            </a:r>
            <a:r>
              <a:rPr lang="en-US" dirty="0"/>
              <a:t> of Floor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177F5A-E8D6-3ADF-FA03-D973E4556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345" y="3429000"/>
            <a:ext cx="7470701" cy="3425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AFEBD8-C3A3-C585-905B-32C56C2B0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74" y="848132"/>
            <a:ext cx="7051962" cy="332750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C6DD3C7-9E7B-A803-F8AE-BDDB6F07E487}"/>
              </a:ext>
            </a:extLst>
          </p:cNvPr>
          <p:cNvSpPr txBox="1">
            <a:spLocks/>
          </p:cNvSpPr>
          <p:nvPr/>
        </p:nvSpPr>
        <p:spPr>
          <a:xfrm>
            <a:off x="8137632" y="2088891"/>
            <a:ext cx="2724332" cy="663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Piping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CBE1DE-DA8C-F717-07FF-E225810068A6}"/>
              </a:ext>
            </a:extLst>
          </p:cNvPr>
          <p:cNvSpPr txBox="1">
            <a:spLocks/>
          </p:cNvSpPr>
          <p:nvPr/>
        </p:nvSpPr>
        <p:spPr>
          <a:xfrm>
            <a:off x="505691" y="4862509"/>
            <a:ext cx="3743036" cy="652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Ductwork</a:t>
            </a:r>
          </a:p>
        </p:txBody>
      </p:sp>
    </p:spTree>
    <p:extLst>
      <p:ext uri="{BB962C8B-B14F-4D97-AF65-F5344CB8AC3E}">
        <p14:creationId xmlns:p14="http://schemas.microsoft.com/office/powerpoint/2010/main" val="3138307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42216-D90A-AA3A-EBEE-21B7EE2A2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20" y="126039"/>
            <a:ext cx="7282343" cy="666721"/>
          </a:xfrm>
        </p:spPr>
        <p:txBody>
          <a:bodyPr>
            <a:normAutofit fontScale="90000"/>
          </a:bodyPr>
          <a:lstStyle/>
          <a:p>
            <a:r>
              <a:rPr lang="en-US" dirty="0"/>
              <a:t>Active Chilled Beams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E8086-E037-0D03-BC69-B45D92B36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2" y="938489"/>
            <a:ext cx="3057786" cy="5076417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Conditioned air from 7</a:t>
            </a:r>
            <a:r>
              <a:rPr lang="en-US" baseline="30000" dirty="0"/>
              <a:t>th</a:t>
            </a:r>
            <a:r>
              <a:rPr lang="en-US" dirty="0"/>
              <a:t> Floor AHU</a:t>
            </a:r>
          </a:p>
          <a:p>
            <a:pPr lvl="1"/>
            <a:r>
              <a:rPr lang="en-US" dirty="0"/>
              <a:t>Heat Water from Perimeter Hot Water System</a:t>
            </a:r>
          </a:p>
          <a:p>
            <a:pPr lvl="1"/>
            <a:r>
              <a:rPr lang="en-US" dirty="0"/>
              <a:t>Chilled Water from Chilled Beam Chilled Water System</a:t>
            </a:r>
          </a:p>
          <a:p>
            <a:pPr lvl="1"/>
            <a:r>
              <a:rPr lang="en-US" dirty="0"/>
              <a:t>Heating or Cooling selected by BMS via 6-way valve</a:t>
            </a:r>
          </a:p>
        </p:txBody>
      </p:sp>
      <p:pic>
        <p:nvPicPr>
          <p:cNvPr id="4" name="Dadanco - Active Chilled Beams (Metric)">
            <a:hlinkClick r:id="" action="ppaction://media"/>
            <a:extLst>
              <a:ext uri="{FF2B5EF4-FFF2-40B4-BE49-F238E27FC236}">
                <a16:creationId xmlns:a16="http://schemas.microsoft.com/office/drawing/2014/main" id="{302B24DE-AFAA-CDA4-FCCB-744D4BCAE6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6235" y="1039157"/>
            <a:ext cx="8644439" cy="486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6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232652-4B9E-88F9-F281-B7B7F5A9C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83" y="278674"/>
            <a:ext cx="4271669" cy="3209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E607F9-A5BD-E16D-FC78-F10311097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83" y="3606973"/>
            <a:ext cx="4890557" cy="3123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7168FB-4575-FD51-D018-6027CE74A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447" y="1049383"/>
            <a:ext cx="6498511" cy="411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80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71C58D9C384649BE78BDA27A1B0D33" ma:contentTypeVersion="18" ma:contentTypeDescription="Create a new document." ma:contentTypeScope="" ma:versionID="277ca113aea5a4057bab8c97c43a989e">
  <xsd:schema xmlns:xsd="http://www.w3.org/2001/XMLSchema" xmlns:xs="http://www.w3.org/2001/XMLSchema" xmlns:p="http://schemas.microsoft.com/office/2006/metadata/properties" xmlns:ns2="e3a5a5f8-6580-4b7a-b615-ef87278201ba" xmlns:ns3="1bc443b4-c979-4d89-b497-8e027f3b7921" targetNamespace="http://schemas.microsoft.com/office/2006/metadata/properties" ma:root="true" ma:fieldsID="e59b78ccdd2492be811c0f96c85165e8" ns2:_="" ns3:_="">
    <xsd:import namespace="e3a5a5f8-6580-4b7a-b615-ef87278201ba"/>
    <xsd:import namespace="1bc443b4-c979-4d89-b497-8e027f3b79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a5a5f8-6580-4b7a-b615-ef87278201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0329bfe-fbd4-42f3-a74d-9a84ea46de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c443b4-c979-4d89-b497-8e027f3b792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49459f2-b344-43f2-8a1c-1fc38e3b939b}" ma:internalName="TaxCatchAll" ma:showField="CatchAllData" ma:web="1bc443b4-c979-4d89-b497-8e027f3b79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C2A93B-C519-4A31-9E74-2642B7122ECC}"/>
</file>

<file path=customXml/itemProps2.xml><?xml version="1.0" encoding="utf-8"?>
<ds:datastoreItem xmlns:ds="http://schemas.openxmlformats.org/officeDocument/2006/customXml" ds:itemID="{01655F4B-494B-49F8-9864-1EDD98B9F648}"/>
</file>

<file path=docProps/app.xml><?xml version="1.0" encoding="utf-8"?>
<Properties xmlns="http://schemas.openxmlformats.org/officeDocument/2006/extended-properties" xmlns:vt="http://schemas.openxmlformats.org/officeDocument/2006/docPropsVTypes">
  <TotalTime>6927</TotalTime>
  <Words>511</Words>
  <Application>Microsoft Office PowerPoint</Application>
  <PresentationFormat>Widescreen</PresentationFormat>
  <Paragraphs>71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Office Theme</vt:lpstr>
      <vt:lpstr>MCAA Medical Research Building</vt:lpstr>
      <vt:lpstr>Location</vt:lpstr>
      <vt:lpstr>PowerPoint Presentation</vt:lpstr>
      <vt:lpstr>Logistics</vt:lpstr>
      <vt:lpstr>Logistics</vt:lpstr>
      <vt:lpstr>Milestone Schedule</vt:lpstr>
      <vt:lpstr>5th Floor – 6th Floor – Fitout of Floor</vt:lpstr>
      <vt:lpstr>Active Chilled Beams</vt:lpstr>
      <vt:lpstr>PowerPoint Presentation</vt:lpstr>
      <vt:lpstr>PowerPoint Presentation</vt:lpstr>
      <vt:lpstr>PowerPoint Presentation</vt:lpstr>
      <vt:lpstr>7th Floor – Design</vt:lpstr>
      <vt:lpstr>7th Floor – Coordinated</vt:lpstr>
      <vt:lpstr>AHU-MSB-7-2</vt:lpstr>
      <vt:lpstr>AHU-MSB-7-2</vt:lpstr>
      <vt:lpstr>Chilled Beam  Chilled Water Convert Campus chilled water to Secondary Chilled Water (SCHW) for the chilled beams Campus wide chilled water shutdown is required for in order to connect </vt:lpstr>
      <vt:lpstr>Secondary Hot Water Heat Exchangers</vt:lpstr>
      <vt:lpstr>Secondary Chilled Water</vt:lpstr>
      <vt:lpstr>Steam PRV Station High Pressure Steam (150psig) converted to Low Pressure Steam (15psig) X-Ray Welding X-Ray’s required inside working hospital Campus wide steam shutdown required </vt:lpstr>
      <vt:lpstr>AHU-MSB-7-2 Air Risers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MCAA Medical Research Building</dc:title>
  <dc:creator>Chris Milone</dc:creator>
  <cp:lastModifiedBy>Michael F. Russo</cp:lastModifiedBy>
  <cp:revision>8</cp:revision>
  <dcterms:created xsi:type="dcterms:W3CDTF">2024-09-09T20:03:57Z</dcterms:created>
  <dcterms:modified xsi:type="dcterms:W3CDTF">2024-10-08T14:02:22Z</dcterms:modified>
</cp:coreProperties>
</file>