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4"/>
  </p:notesMasterIdLst>
  <p:sldIdLst>
    <p:sldId id="256" r:id="rId5"/>
    <p:sldId id="258"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64C29A"/>
    <a:srgbClr val="232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260"/>
    <p:restoredTop sz="94694"/>
  </p:normalViewPr>
  <p:slideViewPr>
    <p:cSldViewPr snapToGrid="0" snapToObjects="1">
      <p:cViewPr varScale="1">
        <p:scale>
          <a:sx n="121" d="100"/>
          <a:sy n="121" d="100"/>
        </p:scale>
        <p:origin x="51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E8964-61BC-F847-A5B1-61089E620919}" type="datetimeFigureOut">
              <a:rPr lang="en-US" smtClean="0"/>
              <a:t>10/12/2023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3F100E-0BF2-5E44-910C-AB96E5BADB6C}" type="slidenum">
              <a:rPr lang="en-US" smtClean="0"/>
              <a:t>‹#›</a:t>
            </a:fld>
            <a:endParaRPr lang="en-US"/>
          </a:p>
        </p:txBody>
      </p:sp>
    </p:spTree>
    <p:extLst>
      <p:ext uri="{BB962C8B-B14F-4D97-AF65-F5344CB8AC3E}">
        <p14:creationId xmlns:p14="http://schemas.microsoft.com/office/powerpoint/2010/main" val="32889015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1</a:t>
            </a:fld>
            <a:endParaRPr lang="en-US"/>
          </a:p>
        </p:txBody>
      </p:sp>
    </p:spTree>
    <p:extLst>
      <p:ext uri="{BB962C8B-B14F-4D97-AF65-F5344CB8AC3E}">
        <p14:creationId xmlns:p14="http://schemas.microsoft.com/office/powerpoint/2010/main" val="32188933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2</a:t>
            </a:fld>
            <a:endParaRPr lang="en-US"/>
          </a:p>
        </p:txBody>
      </p:sp>
    </p:spTree>
    <p:extLst>
      <p:ext uri="{BB962C8B-B14F-4D97-AF65-F5344CB8AC3E}">
        <p14:creationId xmlns:p14="http://schemas.microsoft.com/office/powerpoint/2010/main" val="3406605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3</a:t>
            </a:fld>
            <a:endParaRPr lang="en-US"/>
          </a:p>
        </p:txBody>
      </p:sp>
    </p:spTree>
    <p:extLst>
      <p:ext uri="{BB962C8B-B14F-4D97-AF65-F5344CB8AC3E}">
        <p14:creationId xmlns:p14="http://schemas.microsoft.com/office/powerpoint/2010/main" val="14473167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4</a:t>
            </a:fld>
            <a:endParaRPr lang="en-US"/>
          </a:p>
        </p:txBody>
      </p:sp>
    </p:spTree>
    <p:extLst>
      <p:ext uri="{BB962C8B-B14F-4D97-AF65-F5344CB8AC3E}">
        <p14:creationId xmlns:p14="http://schemas.microsoft.com/office/powerpoint/2010/main" val="6569149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5</a:t>
            </a:fld>
            <a:endParaRPr lang="en-US"/>
          </a:p>
        </p:txBody>
      </p:sp>
    </p:spTree>
    <p:extLst>
      <p:ext uri="{BB962C8B-B14F-4D97-AF65-F5344CB8AC3E}">
        <p14:creationId xmlns:p14="http://schemas.microsoft.com/office/powerpoint/2010/main" val="41144609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6</a:t>
            </a:fld>
            <a:endParaRPr lang="en-US"/>
          </a:p>
        </p:txBody>
      </p:sp>
    </p:spTree>
    <p:extLst>
      <p:ext uri="{BB962C8B-B14F-4D97-AF65-F5344CB8AC3E}">
        <p14:creationId xmlns:p14="http://schemas.microsoft.com/office/powerpoint/2010/main" val="42100589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7</a:t>
            </a:fld>
            <a:endParaRPr lang="en-US"/>
          </a:p>
        </p:txBody>
      </p:sp>
    </p:spTree>
    <p:extLst>
      <p:ext uri="{BB962C8B-B14F-4D97-AF65-F5344CB8AC3E}">
        <p14:creationId xmlns:p14="http://schemas.microsoft.com/office/powerpoint/2010/main" val="300495156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8</a:t>
            </a:fld>
            <a:endParaRPr lang="en-US"/>
          </a:p>
        </p:txBody>
      </p:sp>
    </p:spTree>
    <p:extLst>
      <p:ext uri="{BB962C8B-B14F-4D97-AF65-F5344CB8AC3E}">
        <p14:creationId xmlns:p14="http://schemas.microsoft.com/office/powerpoint/2010/main" val="30296822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BB3F100E-0BF2-5E44-910C-AB96E5BADB6C}" type="slidenum">
              <a:rPr lang="en-US" smtClean="0"/>
              <a:t>9</a:t>
            </a:fld>
            <a:endParaRPr lang="en-US"/>
          </a:p>
        </p:txBody>
      </p:sp>
    </p:spTree>
    <p:extLst>
      <p:ext uri="{BB962C8B-B14F-4D97-AF65-F5344CB8AC3E}">
        <p14:creationId xmlns:p14="http://schemas.microsoft.com/office/powerpoint/2010/main" val="559603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2364B5-90BC-2DB1-E8EA-EE9A351943B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2580594-3BD5-D7C4-8D86-8B559C0025A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BA620C-E0E7-D4D7-E3C2-77F6DE1CA754}"/>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471D5549-CD7C-BCB6-BB18-A698EEC58F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7A23B1A-F881-E3B8-5FD1-FD6FC8D5D799}"/>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181379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D3F26-B7E6-4D23-C13C-CDE7BB3B6B7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4152A41-0368-542B-12D5-04E356F0647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FD77F2-FDEF-CF7E-5D4F-80AC87C344D7}"/>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7D8FFEC1-1A7B-98D6-F787-5FC07209ACC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C484EF2-1A93-BF0D-DD5D-FE2FDEB04ACA}"/>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217297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4CCF5DA-7209-8CD7-66DA-82A2125CEE5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687A0EE-154A-19A8-A639-094CA54921E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735AC15-7D7F-0D75-CDAF-81D0EF6C33AB}"/>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B6A06CC5-7DB4-5362-E4F0-5D01DBF6521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F303D80E-82DA-13F9-3B90-FC126C1F4610}"/>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4667179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11BA9B-1499-AECD-A5F5-AD4C7F2F57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BE2C351-1525-F1A9-3757-E6ADFA55069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7F79DD-0129-B72A-4635-11D56EF757A2}"/>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C5A2F717-00D5-249F-ECE3-B63542711291}"/>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9D43A0C-FF2A-5A76-5BE0-0A04298EBB93}"/>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40980825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D24A3-20DF-3731-2794-A4FBEED2215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69E03B8-9C11-0831-4F94-4E5D9D6790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DDF61DD-CDE1-6E36-E73F-FEE46B34F6D3}"/>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66416C21-76D5-E8CE-4426-1D49B77813F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B662A8A-2B8F-4685-F24E-8682D6739297}"/>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13886413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A119A6-20A3-E45D-B674-5D2705126CA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68D2714-A4A6-4C63-5111-97E0351FB5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F3E27FB-C366-DACD-415F-0C36885ADF1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A643239-16D1-D503-8EAA-83160E220C31}"/>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6" name="Footer Placeholder 5">
            <a:extLst>
              <a:ext uri="{FF2B5EF4-FFF2-40B4-BE49-F238E27FC236}">
                <a16:creationId xmlns:a16="http://schemas.microsoft.com/office/drawing/2014/main" id="{7687BDD0-46EB-B526-4997-14140B114B82}"/>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E90752D6-C4F2-3A07-8A14-0E9FE7418DCF}"/>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9143921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AC2B9F-5CFF-8020-E4AB-7E36F62474D5}"/>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8B5E58-D31D-F312-BD33-4E33BF6AA10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3660D89-301B-9BE8-8C4D-7A823DEA9BB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D8E7216-05F9-4587-09B9-C0187527F4C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E3B3A96-ECB4-99BA-F9D7-6C6A5723AB0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096C907-1810-57EF-7361-104A1F7AE1CE}"/>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8" name="Footer Placeholder 7">
            <a:extLst>
              <a:ext uri="{FF2B5EF4-FFF2-40B4-BE49-F238E27FC236}">
                <a16:creationId xmlns:a16="http://schemas.microsoft.com/office/drawing/2014/main" id="{A400B93D-5A9C-6ED7-979A-37709E4055F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1E096763-488D-4364-7C41-11F6B77A808A}"/>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4152468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88057-D92F-B61A-6EDC-9F12610DF57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BDAEC05-7623-C15D-72EC-2239592158E8}"/>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4" name="Footer Placeholder 3">
            <a:extLst>
              <a:ext uri="{FF2B5EF4-FFF2-40B4-BE49-F238E27FC236}">
                <a16:creationId xmlns:a16="http://schemas.microsoft.com/office/drawing/2014/main" id="{859FD489-16E6-F416-0B82-9D6F70A7807D}"/>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3EF572A-7507-6A89-ABC8-FD09A6022B82}"/>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4222238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AF2912A-6AF5-3502-DE81-C16E081E320C}"/>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3" name="Footer Placeholder 2">
            <a:extLst>
              <a:ext uri="{FF2B5EF4-FFF2-40B4-BE49-F238E27FC236}">
                <a16:creationId xmlns:a16="http://schemas.microsoft.com/office/drawing/2014/main" id="{7B7BE033-2CA4-6B43-7E12-E08CE599F4D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23769345-FBDE-2A60-A7A4-9BC26C063F9C}"/>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19688267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0C7010-C100-F31D-DCC9-1C9B21E4F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13D04E6-6770-8174-951E-75AF2CF71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A96211-FD16-9B0D-63E7-CD144E682D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32FE93-9249-4B1E-87DD-2838EF650162}"/>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6" name="Footer Placeholder 5">
            <a:extLst>
              <a:ext uri="{FF2B5EF4-FFF2-40B4-BE49-F238E27FC236}">
                <a16:creationId xmlns:a16="http://schemas.microsoft.com/office/drawing/2014/main" id="{8A609EDF-72CD-60CD-569F-53C24B5A100F}"/>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7F3AA16-69A1-58F8-D368-8BA96FD6CA08}"/>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1226372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A3E8D5-9751-0685-257C-2776A204E47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8806C22-DC3D-5CB8-3CCD-F79E5278696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0FB9EC68-9D14-2E4A-51B0-7C9822C150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4989BA-B857-DA1E-0EF6-B8A6E2E9E2D0}"/>
              </a:ext>
            </a:extLst>
          </p:cNvPr>
          <p:cNvSpPr>
            <a:spLocks noGrp="1"/>
          </p:cNvSpPr>
          <p:nvPr>
            <p:ph type="dt" sz="half" idx="10"/>
          </p:nvPr>
        </p:nvSpPr>
        <p:spPr/>
        <p:txBody>
          <a:bodyPr/>
          <a:lstStyle/>
          <a:p>
            <a:fld id="{C94103DF-6EBC-F846-BA30-5AC7AFF23399}" type="datetimeFigureOut">
              <a:rPr lang="en-US" smtClean="0"/>
              <a:t>10/12/2023</a:t>
            </a:fld>
            <a:endParaRPr lang="en-US" dirty="0"/>
          </a:p>
        </p:txBody>
      </p:sp>
      <p:sp>
        <p:nvSpPr>
          <p:cNvPr id="6" name="Footer Placeholder 5">
            <a:extLst>
              <a:ext uri="{FF2B5EF4-FFF2-40B4-BE49-F238E27FC236}">
                <a16:creationId xmlns:a16="http://schemas.microsoft.com/office/drawing/2014/main" id="{71D122BF-98CD-C62A-1A4E-2DB02DB996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9E8E9E1-50BB-161D-604F-95655FE6C855}"/>
              </a:ext>
            </a:extLst>
          </p:cNvPr>
          <p:cNvSpPr>
            <a:spLocks noGrp="1"/>
          </p:cNvSpPr>
          <p:nvPr>
            <p:ph type="sldNum" sz="quarter" idx="12"/>
          </p:nvPr>
        </p:nvSpPr>
        <p:spPr/>
        <p:txBody>
          <a:bodyPr/>
          <a:lstStyle/>
          <a:p>
            <a:fld id="{D3482FCD-E63C-DD4D-9E0B-BB7BA0488D32}" type="slidenum">
              <a:rPr lang="en-US" smtClean="0"/>
              <a:t>‹#›</a:t>
            </a:fld>
            <a:endParaRPr lang="en-US" dirty="0"/>
          </a:p>
        </p:txBody>
      </p:sp>
    </p:spTree>
    <p:extLst>
      <p:ext uri="{BB962C8B-B14F-4D97-AF65-F5344CB8AC3E}">
        <p14:creationId xmlns:p14="http://schemas.microsoft.com/office/powerpoint/2010/main" val="4194487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241EEAD-3183-ADA5-D1A4-C43683D0B6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29A6FCE-6D6B-21CF-8119-ABF2E09E54F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17F83C1-6A1E-D208-45F9-AF7DAED33ED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4103DF-6EBC-F846-BA30-5AC7AFF23399}" type="datetimeFigureOut">
              <a:rPr lang="en-US" smtClean="0"/>
              <a:t>10/12/2023</a:t>
            </a:fld>
            <a:endParaRPr lang="en-US" dirty="0"/>
          </a:p>
        </p:txBody>
      </p:sp>
      <p:sp>
        <p:nvSpPr>
          <p:cNvPr id="5" name="Footer Placeholder 4">
            <a:extLst>
              <a:ext uri="{FF2B5EF4-FFF2-40B4-BE49-F238E27FC236}">
                <a16:creationId xmlns:a16="http://schemas.microsoft.com/office/drawing/2014/main" id="{865852ED-78B2-FD57-7D1B-82F28768E0C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54828B55-93B1-4FDF-FE70-F29C90495D9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482FCD-E63C-DD4D-9E0B-BB7BA0488D32}" type="slidenum">
              <a:rPr lang="en-US" smtClean="0"/>
              <a:t>‹#›</a:t>
            </a:fld>
            <a:endParaRPr lang="en-US" dirty="0"/>
          </a:p>
        </p:txBody>
      </p:sp>
    </p:spTree>
    <p:extLst>
      <p:ext uri="{BB962C8B-B14F-4D97-AF65-F5344CB8AC3E}">
        <p14:creationId xmlns:p14="http://schemas.microsoft.com/office/powerpoint/2010/main" val="6495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98077725-7890-D067-E114-39A27D7D3D4B}"/>
              </a:ext>
            </a:extLst>
          </p:cNvPr>
          <p:cNvPicPr>
            <a:picLocks noChangeAspect="1"/>
          </p:cNvPicPr>
          <p:nvPr/>
        </p:nvPicPr>
        <p:blipFill>
          <a:blip r:embed="rId3"/>
          <a:srcRect/>
          <a:stretch/>
        </p:blipFill>
        <p:spPr>
          <a:xfrm>
            <a:off x="0" y="0"/>
            <a:ext cx="12192000" cy="6858000"/>
          </a:xfrm>
          <a:prstGeom prst="rect">
            <a:avLst/>
          </a:prstGeom>
        </p:spPr>
      </p:pic>
      <p:sp>
        <p:nvSpPr>
          <p:cNvPr id="2" name="Title 1">
            <a:extLst>
              <a:ext uri="{FF2B5EF4-FFF2-40B4-BE49-F238E27FC236}">
                <a16:creationId xmlns:a16="http://schemas.microsoft.com/office/drawing/2014/main" id="{EB38856B-200C-2DD5-4181-0088015F33FF}"/>
              </a:ext>
            </a:extLst>
          </p:cNvPr>
          <p:cNvSpPr>
            <a:spLocks noGrp="1"/>
          </p:cNvSpPr>
          <p:nvPr>
            <p:ph type="ctrTitle"/>
          </p:nvPr>
        </p:nvSpPr>
        <p:spPr>
          <a:xfrm>
            <a:off x="1524000" y="981419"/>
            <a:ext cx="9144000" cy="1704920"/>
          </a:xfrm>
        </p:spPr>
        <p:txBody>
          <a:bodyPr>
            <a:normAutofit fontScale="90000"/>
          </a:bodyPr>
          <a:lstStyle/>
          <a:p>
            <a:r>
              <a:rPr lang="en-US" b="1" dirty="0">
                <a:solidFill>
                  <a:srgbClr val="232E67"/>
                </a:solidFill>
                <a:latin typeface="Proxima Nova Extrabold" panose="02000506030000020004" pitchFamily="2" charset="0"/>
              </a:rPr>
              <a:t>Traveling with MCAA 101</a:t>
            </a:r>
          </a:p>
        </p:txBody>
      </p:sp>
      <p:sp>
        <p:nvSpPr>
          <p:cNvPr id="3" name="Subtitle 2">
            <a:extLst>
              <a:ext uri="{FF2B5EF4-FFF2-40B4-BE49-F238E27FC236}">
                <a16:creationId xmlns:a16="http://schemas.microsoft.com/office/drawing/2014/main" id="{4BEFC368-805B-C838-9211-2C049A2FBCA9}"/>
              </a:ext>
            </a:extLst>
          </p:cNvPr>
          <p:cNvSpPr>
            <a:spLocks noGrp="1"/>
          </p:cNvSpPr>
          <p:nvPr>
            <p:ph type="subTitle" idx="1"/>
          </p:nvPr>
        </p:nvSpPr>
        <p:spPr>
          <a:xfrm>
            <a:off x="1524000" y="3027262"/>
            <a:ext cx="9144000" cy="609599"/>
          </a:xfrm>
        </p:spPr>
        <p:txBody>
          <a:bodyPr>
            <a:noAutofit/>
          </a:bodyPr>
          <a:lstStyle/>
          <a:p>
            <a:r>
              <a:rPr lang="en-US" sz="3200" b="1" dirty="0">
                <a:solidFill>
                  <a:srgbClr val="64C29A"/>
                </a:solidFill>
                <a:latin typeface="Proxima Nova Semibold" panose="02000506030000020004" pitchFamily="2" charset="0"/>
              </a:rPr>
              <a:t>Your Chapter Name Here </a:t>
            </a:r>
          </a:p>
        </p:txBody>
      </p:sp>
      <p:sp>
        <p:nvSpPr>
          <p:cNvPr id="6" name="Subtitle 2">
            <a:extLst>
              <a:ext uri="{FF2B5EF4-FFF2-40B4-BE49-F238E27FC236}">
                <a16:creationId xmlns:a16="http://schemas.microsoft.com/office/drawing/2014/main" id="{EE0FC9E6-CDF0-6C00-F6C6-638868BE3298}"/>
              </a:ext>
            </a:extLst>
          </p:cNvPr>
          <p:cNvSpPr txBox="1">
            <a:spLocks/>
          </p:cNvSpPr>
          <p:nvPr/>
        </p:nvSpPr>
        <p:spPr>
          <a:xfrm>
            <a:off x="1524000" y="3721682"/>
            <a:ext cx="9144000" cy="13798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en-US" sz="2000" dirty="0">
              <a:solidFill>
                <a:schemeClr val="bg1"/>
              </a:solidFill>
              <a:latin typeface="Proxima Nova Light" panose="02000506030000020004" pitchFamily="2" charset="0"/>
            </a:endParaRPr>
          </a:p>
        </p:txBody>
      </p:sp>
      <p:pic>
        <p:nvPicPr>
          <p:cNvPr id="10" name="Picture 9" descr="A blue and black sign&#10;&#10;Description automatically generated">
            <a:extLst>
              <a:ext uri="{FF2B5EF4-FFF2-40B4-BE49-F238E27FC236}">
                <a16:creationId xmlns:a16="http://schemas.microsoft.com/office/drawing/2014/main" id="{A0868C0F-611D-C1C2-8E29-D7E474C49138}"/>
              </a:ext>
            </a:extLst>
          </p:cNvPr>
          <p:cNvPicPr>
            <a:picLocks noChangeAspect="1"/>
          </p:cNvPicPr>
          <p:nvPr/>
        </p:nvPicPr>
        <p:blipFill>
          <a:blip r:embed="rId4"/>
          <a:stretch>
            <a:fillRect/>
          </a:stretch>
        </p:blipFill>
        <p:spPr>
          <a:xfrm>
            <a:off x="523240" y="5492700"/>
            <a:ext cx="3135702" cy="767762"/>
          </a:xfrm>
          <a:prstGeom prst="rect">
            <a:avLst/>
          </a:prstGeom>
        </p:spPr>
      </p:pic>
    </p:spTree>
    <p:extLst>
      <p:ext uri="{BB962C8B-B14F-4D97-AF65-F5344CB8AC3E}">
        <p14:creationId xmlns:p14="http://schemas.microsoft.com/office/powerpoint/2010/main" val="954131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512840"/>
            <a:ext cx="6418729" cy="1704920"/>
          </a:xfrm>
        </p:spPr>
        <p:txBody>
          <a:bodyPr anchor="t"/>
          <a:lstStyle/>
          <a:p>
            <a:pPr algn="l"/>
            <a:r>
              <a:rPr lang="en-US" b="1" dirty="0">
                <a:solidFill>
                  <a:srgbClr val="232E67"/>
                </a:solidFill>
                <a:latin typeface="Proxima Nova" panose="02000506030000020004" pitchFamily="2" charset="0"/>
                <a:cs typeface="Arial" panose="020B0604020202020204" pitchFamily="34" charset="0"/>
              </a:rPr>
              <a:t>Schedule </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632239"/>
            <a:ext cx="8754036" cy="3416320"/>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Review Sessions in Detail</a:t>
            </a:r>
          </a:p>
          <a:p>
            <a:r>
              <a:rPr lang="en-US" sz="2400" i="1" dirty="0">
                <a:solidFill>
                  <a:schemeClr val="bg1"/>
                </a:solidFill>
                <a:latin typeface="Proxima Nova" panose="02000506030000020004" pitchFamily="2" charset="0"/>
                <a:cs typeface="Arial" panose="020B0604020202020204" pitchFamily="34" charset="0"/>
              </a:rPr>
              <a:t>- Time &amp; Location </a:t>
            </a:r>
          </a:p>
          <a:p>
            <a:endParaRPr lang="en-US" sz="2400"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Expectations for Attendance </a:t>
            </a:r>
          </a:p>
          <a:p>
            <a:r>
              <a:rPr lang="en-US" sz="2400" i="1" dirty="0">
                <a:solidFill>
                  <a:schemeClr val="bg1"/>
                </a:solidFill>
                <a:latin typeface="Proxima Nova" panose="02000506030000020004" pitchFamily="2" charset="0"/>
                <a:cs typeface="Arial" panose="020B0604020202020204" pitchFamily="34" charset="0"/>
              </a:rPr>
              <a:t>- Conference Start to Conference Finish</a:t>
            </a:r>
          </a:p>
          <a:p>
            <a:r>
              <a:rPr lang="en-US" sz="2400" i="1" dirty="0">
                <a:solidFill>
                  <a:schemeClr val="bg1"/>
                </a:solidFill>
                <a:latin typeface="Proxima Nova" panose="02000506030000020004" pitchFamily="2" charset="0"/>
                <a:cs typeface="Arial" panose="020B0604020202020204" pitchFamily="34" charset="0"/>
              </a:rPr>
              <a:t>- Early Morning Sessions are Still Required – Buddy System! </a:t>
            </a:r>
          </a:p>
          <a:p>
            <a:endParaRPr lang="en-US" sz="2400" dirty="0">
              <a:solidFill>
                <a:schemeClr val="bg1"/>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If Multiple Session Options Offered</a:t>
            </a:r>
          </a:p>
          <a:p>
            <a:r>
              <a:rPr lang="en-US" sz="2400" i="1" dirty="0">
                <a:solidFill>
                  <a:schemeClr val="bg1"/>
                </a:solidFill>
                <a:latin typeface="Proxima Nova" panose="02000506030000020004" pitchFamily="2" charset="0"/>
                <a:cs typeface="Arial" panose="020B0604020202020204" pitchFamily="34" charset="0"/>
              </a:rPr>
              <a:t>– Divide and Conquer </a:t>
            </a:r>
            <a:endParaRPr lang="en-US" i="1" dirty="0">
              <a:latin typeface="Proxima Nova" panose="02000506030000020004" pitchFamily="2" charset="0"/>
            </a:endParaRP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523240" y="5492700"/>
            <a:ext cx="3135702" cy="767762"/>
          </a:xfrm>
          <a:prstGeom prst="rect">
            <a:avLst/>
          </a:prstGeom>
        </p:spPr>
      </p:pic>
    </p:spTree>
    <p:extLst>
      <p:ext uri="{BB962C8B-B14F-4D97-AF65-F5344CB8AC3E}">
        <p14:creationId xmlns:p14="http://schemas.microsoft.com/office/powerpoint/2010/main" val="20769677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6418729" cy="1704920"/>
          </a:xfrm>
        </p:spPr>
        <p:txBody>
          <a:bodyPr anchor="t"/>
          <a:lstStyle/>
          <a:p>
            <a:pPr algn="l"/>
            <a:r>
              <a:rPr lang="en-US" b="1" dirty="0">
                <a:solidFill>
                  <a:srgbClr val="232E67"/>
                </a:solidFill>
                <a:latin typeface="Proxima Nova" panose="02000506030000020004" pitchFamily="2" charset="0"/>
                <a:cs typeface="Arial" panose="020B0604020202020204" pitchFamily="34" charset="0"/>
              </a:rPr>
              <a:t>What to Wear</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430993"/>
            <a:ext cx="9744328" cy="4062651"/>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Overall Dress Code: Business Casual</a:t>
            </a:r>
          </a:p>
          <a:p>
            <a:r>
              <a:rPr lang="en-US" sz="2400" i="1" dirty="0">
                <a:solidFill>
                  <a:schemeClr val="bg1"/>
                </a:solidFill>
                <a:latin typeface="Proxima Nova" panose="02000506030000020004" pitchFamily="2" charset="0"/>
                <a:cs typeface="Arial" panose="020B0604020202020204" pitchFamily="34" charset="0"/>
              </a:rPr>
              <a:t>- No jeans, leggings, hoodies, t-shirts, flip-flops, hats </a:t>
            </a:r>
          </a:p>
          <a:p>
            <a:r>
              <a:rPr lang="en-US" sz="2400" i="1" dirty="0">
                <a:solidFill>
                  <a:schemeClr val="bg1"/>
                </a:solidFill>
                <a:latin typeface="Proxima Nova" panose="02000506030000020004" pitchFamily="2" charset="0"/>
                <a:cs typeface="Arial" panose="020B0604020202020204" pitchFamily="34" charset="0"/>
              </a:rPr>
              <a:t>- Not the place for ‘going out’ attire</a:t>
            </a:r>
            <a:r>
              <a:rPr lang="en-US" sz="2400" dirty="0">
                <a:solidFill>
                  <a:schemeClr val="bg1"/>
                </a:solidFill>
                <a:latin typeface="Proxima Nova" panose="02000506030000020004" pitchFamily="2" charset="0"/>
                <a:cs typeface="Arial" panose="020B0604020202020204" pitchFamily="34" charset="0"/>
              </a:rPr>
              <a:t>	</a:t>
            </a:r>
            <a:endParaRPr lang="en-US" sz="2400" i="1" dirty="0">
              <a:solidFill>
                <a:schemeClr val="bg1"/>
              </a:solidFill>
              <a:latin typeface="Proxima Nova" panose="02000506030000020004" pitchFamily="2" charset="0"/>
              <a:cs typeface="Arial" panose="020B0604020202020204" pitchFamily="34" charset="0"/>
            </a:endParaRPr>
          </a:p>
          <a:p>
            <a:endParaRPr lang="en-US" sz="2400" dirty="0">
              <a:solidFill>
                <a:schemeClr val="bg1"/>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Matching Polos / School Colors on Certain Days?</a:t>
            </a:r>
            <a:r>
              <a:rPr lang="en-US" sz="2400" dirty="0">
                <a:solidFill>
                  <a:schemeClr val="bg1"/>
                </a:solidFill>
                <a:latin typeface="Proxima Nova" panose="02000506030000020004" pitchFamily="2" charset="0"/>
                <a:cs typeface="Arial" panose="020B0604020202020204" pitchFamily="34" charset="0"/>
              </a:rPr>
              <a:t>	</a:t>
            </a:r>
          </a:p>
          <a:p>
            <a:r>
              <a:rPr lang="en-US" sz="2400" dirty="0">
                <a:solidFill>
                  <a:schemeClr val="bg1"/>
                </a:solidFill>
                <a:latin typeface="Proxima Nova" panose="02000506030000020004" pitchFamily="2" charset="0"/>
                <a:cs typeface="Arial" panose="020B0604020202020204" pitchFamily="34" charset="0"/>
              </a:rPr>
              <a:t>	</a:t>
            </a:r>
          </a:p>
          <a:p>
            <a:r>
              <a:rPr lang="en-US" sz="2400" dirty="0">
                <a:solidFill>
                  <a:srgbClr val="64C29A"/>
                </a:solidFill>
                <a:latin typeface="Proxima Nova" panose="02000506030000020004" pitchFamily="2" charset="0"/>
                <a:cs typeface="Arial" panose="020B0604020202020204" pitchFamily="34" charset="0"/>
              </a:rPr>
              <a:t>Tour or Any Safety Requirements?</a:t>
            </a:r>
          </a:p>
          <a:p>
            <a:r>
              <a:rPr lang="en-US" sz="2400" i="1" dirty="0">
                <a:solidFill>
                  <a:schemeClr val="bg1"/>
                </a:solidFill>
                <a:latin typeface="Proxima Nova" panose="02000506030000020004" pitchFamily="2" charset="0"/>
                <a:cs typeface="Arial" panose="020B0604020202020204" pitchFamily="34" charset="0"/>
              </a:rPr>
              <a:t>- Long Pants, Closed-Toe Shoes, Etc.</a:t>
            </a:r>
          </a:p>
          <a:p>
            <a:endParaRPr lang="en-US" sz="2400" i="1" dirty="0">
              <a:solidFill>
                <a:schemeClr val="bg1"/>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Ballrooms are always cold – bring a jacket and check the weather!</a:t>
            </a:r>
          </a:p>
          <a:p>
            <a:endParaRPr lang="en-US" i="1" dirty="0">
              <a:latin typeface="Proxima Nova" panose="02000506030000020004" pitchFamily="2" charset="0"/>
            </a:endParaRP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1722742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7747361" cy="1704920"/>
          </a:xfrm>
        </p:spPr>
        <p:txBody>
          <a:bodyPr anchor="t">
            <a:normAutofit/>
          </a:bodyPr>
          <a:lstStyle/>
          <a:p>
            <a:pPr algn="l"/>
            <a:r>
              <a:rPr lang="en-US" b="1" dirty="0">
                <a:solidFill>
                  <a:srgbClr val="232E67"/>
                </a:solidFill>
                <a:latin typeface="Proxima Nova" panose="02000506030000020004" pitchFamily="2" charset="0"/>
                <a:cs typeface="Arial" panose="020B0604020202020204" pitchFamily="34" charset="0"/>
              </a:rPr>
              <a:t>Make Good Choices</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599157"/>
            <a:ext cx="9744328" cy="3416320"/>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Representing the Chapter, School and MCAA </a:t>
            </a:r>
          </a:p>
          <a:p>
            <a:r>
              <a:rPr lang="en-US" sz="2400" i="1" dirty="0">
                <a:solidFill>
                  <a:schemeClr val="bg1"/>
                </a:solidFill>
                <a:latin typeface="Proxima Nova" panose="02000506030000020004" pitchFamily="2" charset="0"/>
                <a:cs typeface="Arial" panose="020B0604020202020204" pitchFamily="34" charset="0"/>
              </a:rPr>
              <a:t>- Consequences, always someone watching	</a:t>
            </a:r>
          </a:p>
          <a:p>
            <a:r>
              <a:rPr lang="en-US" sz="2400" dirty="0">
                <a:solidFill>
                  <a:schemeClr val="bg1"/>
                </a:solidFill>
                <a:latin typeface="Proxima Nova" panose="02000506030000020004" pitchFamily="2" charset="0"/>
                <a:cs typeface="Arial" panose="020B0604020202020204" pitchFamily="34" charset="0"/>
              </a:rPr>
              <a:t>	</a:t>
            </a:r>
            <a:endParaRPr lang="en-US" sz="2400"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Review Drinking Policies for Each Conference </a:t>
            </a:r>
          </a:p>
          <a:p>
            <a:r>
              <a:rPr lang="en-US" sz="2400" dirty="0">
                <a:solidFill>
                  <a:schemeClr val="bg1"/>
                </a:solidFill>
                <a:latin typeface="Proxima Nova" panose="02000506030000020004" pitchFamily="2" charset="0"/>
                <a:cs typeface="Arial" panose="020B0604020202020204" pitchFamily="34" charset="0"/>
              </a:rPr>
              <a:t>- </a:t>
            </a:r>
            <a:r>
              <a:rPr lang="en-US" sz="2400" i="1" dirty="0">
                <a:solidFill>
                  <a:schemeClr val="bg1"/>
                </a:solidFill>
                <a:latin typeface="Proxima Nova" panose="02000506030000020004" pitchFamily="2" charset="0"/>
                <a:cs typeface="Arial" panose="020B0604020202020204" pitchFamily="34" charset="0"/>
              </a:rPr>
              <a:t>GFF is a dry event for students </a:t>
            </a:r>
          </a:p>
          <a:p>
            <a:r>
              <a:rPr lang="en-US" sz="2400" i="1" dirty="0">
                <a:solidFill>
                  <a:schemeClr val="bg1"/>
                </a:solidFill>
                <a:latin typeface="Proxima Nova" panose="02000506030000020004" pitchFamily="2" charset="0"/>
                <a:cs typeface="Arial" panose="020B0604020202020204" pitchFamily="34" charset="0"/>
              </a:rPr>
              <a:t>- MCAA Convention, MEP, Safety, WiMI, MSCA</a:t>
            </a:r>
          </a:p>
          <a:p>
            <a:r>
              <a:rPr lang="en-US" sz="2400" i="1" dirty="0">
                <a:solidFill>
                  <a:schemeClr val="bg1"/>
                </a:solidFill>
                <a:latin typeface="Proxima Nova" panose="02000506030000020004" pitchFamily="2" charset="0"/>
                <a:cs typeface="Arial" panose="020B0604020202020204" pitchFamily="34" charset="0"/>
              </a:rPr>
              <a:t>	• Different student lanyard color, must show ID every time,</a:t>
            </a:r>
          </a:p>
          <a:p>
            <a:r>
              <a:rPr lang="en-US" sz="2400" i="1" dirty="0">
                <a:solidFill>
                  <a:schemeClr val="bg1"/>
                </a:solidFill>
                <a:latin typeface="Proxima Nova" panose="02000506030000020004" pitchFamily="2" charset="0"/>
                <a:cs typeface="Arial" panose="020B0604020202020204" pitchFamily="34" charset="0"/>
              </a:rPr>
              <a:t>           1 drink at a time, privilege may be revoked</a:t>
            </a:r>
          </a:p>
          <a:p>
            <a:r>
              <a:rPr lang="en-US" sz="2400" i="1" dirty="0">
                <a:solidFill>
                  <a:schemeClr val="bg1"/>
                </a:solidFill>
                <a:latin typeface="Proxima Nova" panose="02000506030000020004" pitchFamily="2" charset="0"/>
                <a:cs typeface="Arial" panose="020B0604020202020204" pitchFamily="34" charset="0"/>
              </a:rPr>
              <a:t>- Alcohol is not allowed in sessions</a:t>
            </a: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2329886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7747361" cy="1704920"/>
          </a:xfrm>
        </p:spPr>
        <p:txBody>
          <a:bodyPr anchor="t">
            <a:normAutofit/>
          </a:bodyPr>
          <a:lstStyle/>
          <a:p>
            <a:pPr algn="l"/>
            <a:r>
              <a:rPr lang="en-US" b="1" dirty="0">
                <a:solidFill>
                  <a:srgbClr val="232E67"/>
                </a:solidFill>
                <a:latin typeface="Proxima Nova" panose="02000506030000020004" pitchFamily="2" charset="0"/>
                <a:cs typeface="Arial" panose="020B0604020202020204" pitchFamily="34" charset="0"/>
              </a:rPr>
              <a:t>MCAA Policies </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223835" y="1255425"/>
            <a:ext cx="10190399" cy="4224233"/>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MCAA Behavioral Code </a:t>
            </a:r>
          </a:p>
          <a:p>
            <a:r>
              <a:rPr lang="en-US" sz="1050" b="0" i="0" dirty="0">
                <a:solidFill>
                  <a:srgbClr val="FFFFFF"/>
                </a:solidFill>
                <a:effectLst/>
                <a:latin typeface="Arial" panose="020B0604020202020204" pitchFamily="34" charset="0"/>
              </a:rPr>
              <a:t>MCAA is committed to ensure that MCAA sponsored meetings and events are conducted with professional decorum for all participants. MCAA requires adherence to a proper professional business behavioral code of conduct and personal decorum customary for professional business events for all program registrants, participants, MCAA staff and other attendees at MCAA meetings and events. Adherence to this behavioral code will foster a welcoming environment that is safe, collaborative and productive for all attendees and participants.</a:t>
            </a:r>
            <a:br>
              <a:rPr lang="en-US" sz="1050" dirty="0">
                <a:solidFill>
                  <a:srgbClr val="FFFFFF"/>
                </a:solidFill>
              </a:rPr>
            </a:br>
            <a:br>
              <a:rPr lang="en-US" sz="1050" dirty="0">
                <a:solidFill>
                  <a:srgbClr val="FFFFFF"/>
                </a:solidFill>
              </a:rPr>
            </a:br>
            <a:r>
              <a:rPr lang="en-US" sz="1050" b="0" i="0" dirty="0">
                <a:solidFill>
                  <a:srgbClr val="FFFFFF"/>
                </a:solidFill>
                <a:effectLst/>
                <a:latin typeface="Arial" panose="020B0604020202020204" pitchFamily="34" charset="0"/>
              </a:rPr>
              <a:t>Any unprofessional, unbecoming, or rude behavior relating to interpersonal conduct, intoxication, and sexual harassment or other behavioral malfeasance of any kind will not be tolerated.</a:t>
            </a:r>
            <a:br>
              <a:rPr lang="en-US" sz="1050" dirty="0">
                <a:solidFill>
                  <a:srgbClr val="FFFFFF"/>
                </a:solidFill>
              </a:rPr>
            </a:br>
            <a:br>
              <a:rPr lang="en-US" sz="1050" dirty="0">
                <a:solidFill>
                  <a:srgbClr val="FFFFFF"/>
                </a:solidFill>
              </a:rPr>
            </a:br>
            <a:r>
              <a:rPr lang="en-US" sz="1050" b="0" i="0" dirty="0">
                <a:solidFill>
                  <a:srgbClr val="FFFFFF"/>
                </a:solidFill>
                <a:effectLst/>
                <a:latin typeface="Arial" panose="020B0604020202020204" pitchFamily="34" charset="0"/>
              </a:rPr>
              <a:t>MCAA principals with responsibility for the event on site who observe or reasonably become aware of such offending behavior by any event registrant, speaker, volunteer, MCAA staff, participant, or their guests, hereby reserve the unconditional right to take action to address the problem up to and including revoking any offending person’s registration or participation without further notice or cause determination and requiring that individual to leave the event immediately. Removal from an MCAA meeting or event may lead to the inability to attend MCAA meetings and events in the future.</a:t>
            </a:r>
            <a:br>
              <a:rPr lang="en-US" sz="1050" dirty="0">
                <a:solidFill>
                  <a:srgbClr val="FFFFFF"/>
                </a:solidFill>
              </a:rPr>
            </a:br>
            <a:br>
              <a:rPr lang="en-US" sz="1050" dirty="0">
                <a:solidFill>
                  <a:srgbClr val="FFFFFF"/>
                </a:solidFill>
              </a:rPr>
            </a:br>
            <a:r>
              <a:rPr lang="en-US" sz="1050" b="0" i="0" dirty="0">
                <a:solidFill>
                  <a:srgbClr val="FFFFFF"/>
                </a:solidFill>
                <a:effectLst/>
                <a:latin typeface="Arial" panose="020B0604020202020204" pitchFamily="34" charset="0"/>
              </a:rPr>
              <a:t>By completing this registration, and checking the “I agree” box the registrant agrees to comply with this MCAA Event Behavioral Code for the benefit of themselves and other event registrants and their guests, MCAA and its employees, and all other program participants.</a:t>
            </a:r>
            <a:br>
              <a:rPr lang="en-US" sz="1050" dirty="0">
                <a:solidFill>
                  <a:srgbClr val="FFFFFF"/>
                </a:solidFill>
              </a:rPr>
            </a:br>
            <a:br>
              <a:rPr lang="en-US" sz="1050" dirty="0">
                <a:solidFill>
                  <a:srgbClr val="FFFFFF"/>
                </a:solidFill>
              </a:rPr>
            </a:br>
            <a:r>
              <a:rPr lang="en-US" sz="1050" b="0" i="0" dirty="0">
                <a:solidFill>
                  <a:srgbClr val="FFFFFF"/>
                </a:solidFill>
                <a:effectLst/>
                <a:latin typeface="Arial" panose="020B0604020202020204" pitchFamily="34" charset="0"/>
              </a:rPr>
              <a:t>By agreeing to the MCAA Event Behavioral Code the registrant also hereby consents to MCAA’s discretion to apply and enforce the code of conduct with respect to their personal behavior and that of any of their guests for the duration of the program.</a:t>
            </a:r>
            <a:br>
              <a:rPr lang="en-US" sz="1050" dirty="0">
                <a:solidFill>
                  <a:srgbClr val="FFFFFF"/>
                </a:solidFill>
              </a:rPr>
            </a:br>
            <a:br>
              <a:rPr lang="en-US" sz="1050" dirty="0">
                <a:solidFill>
                  <a:srgbClr val="FFFFFF"/>
                </a:solidFill>
              </a:rPr>
            </a:br>
            <a:r>
              <a:rPr lang="en-US" sz="1050" b="0" i="0" dirty="0">
                <a:solidFill>
                  <a:srgbClr val="FFFFFF"/>
                </a:solidFill>
                <a:effectLst/>
                <a:latin typeface="Arial" panose="020B0604020202020204" pitchFamily="34" charset="0"/>
              </a:rPr>
              <a:t>(</a:t>
            </a:r>
            <a:r>
              <a:rPr lang="en-US" sz="1050" b="1" i="1" dirty="0">
                <a:solidFill>
                  <a:srgbClr val="FFFFFF"/>
                </a:solidFill>
                <a:effectLst/>
                <a:latin typeface="Arial" panose="020B0604020202020204" pitchFamily="34" charset="0"/>
              </a:rPr>
              <a:t>Disclaimer</a:t>
            </a:r>
            <a:r>
              <a:rPr lang="en-US" sz="1050" b="0" i="0" dirty="0">
                <a:solidFill>
                  <a:srgbClr val="FFFFFF"/>
                </a:solidFill>
                <a:effectLst/>
                <a:latin typeface="Arial" panose="020B0604020202020204" pitchFamily="34" charset="0"/>
              </a:rPr>
              <a:t> – MCAA does not accept any responsibility for describing or enforcing any personal behavioral standards at any off-site events or informal gatherings held in conjunction with the MCAA event by others that are not sponsored by MCAA.)</a:t>
            </a:r>
          </a:p>
          <a:p>
            <a:r>
              <a:rPr lang="en-US" sz="2400" i="1" dirty="0">
                <a:solidFill>
                  <a:schemeClr val="bg1"/>
                </a:solidFill>
                <a:latin typeface="Proxima Nova" panose="02000506030000020004" pitchFamily="2" charset="0"/>
                <a:cs typeface="Arial" panose="020B0604020202020204" pitchFamily="34" charset="0"/>
              </a:rPr>
              <a:t>	</a:t>
            </a: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2373750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7747361" cy="1704920"/>
          </a:xfrm>
        </p:spPr>
        <p:txBody>
          <a:bodyPr anchor="t">
            <a:normAutofit/>
          </a:bodyPr>
          <a:lstStyle/>
          <a:p>
            <a:pPr algn="l"/>
            <a:r>
              <a:rPr lang="en-US" b="1" dirty="0">
                <a:solidFill>
                  <a:srgbClr val="232E67"/>
                </a:solidFill>
                <a:latin typeface="Proxima Nova" panose="02000506030000020004" pitchFamily="2" charset="0"/>
                <a:cs typeface="Arial" panose="020B0604020202020204" pitchFamily="34" charset="0"/>
              </a:rPr>
              <a:t>More Policies </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550840"/>
            <a:ext cx="9744328" cy="4524315"/>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School and/or Student Chapter Code of Conduct </a:t>
            </a:r>
          </a:p>
          <a:p>
            <a:r>
              <a:rPr lang="en-US" sz="2400" i="1" dirty="0">
                <a:solidFill>
                  <a:srgbClr val="FFFFFF"/>
                </a:solidFill>
                <a:latin typeface="Proxima Nova" panose="02000506030000020004" pitchFamily="2" charset="0"/>
                <a:cs typeface="Arial" panose="020B0604020202020204" pitchFamily="34" charset="0"/>
              </a:rPr>
              <a:t>- Signatures required?</a:t>
            </a:r>
          </a:p>
          <a:p>
            <a:endParaRPr lang="en-US" sz="2400" i="1"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School Travel Policies </a:t>
            </a:r>
          </a:p>
          <a:p>
            <a:endParaRPr lang="en-US" sz="2400" i="1"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Covid Policies </a:t>
            </a:r>
          </a:p>
          <a:p>
            <a:endParaRPr lang="en-US" sz="2400" i="1"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Hotel Policies</a:t>
            </a:r>
          </a:p>
          <a:p>
            <a:r>
              <a:rPr lang="en-US" sz="2400" dirty="0">
                <a:solidFill>
                  <a:srgbClr val="FFFFFF"/>
                </a:solidFill>
                <a:latin typeface="Proxima Nova" panose="02000506030000020004" pitchFamily="2" charset="0"/>
                <a:cs typeface="Arial" panose="020B0604020202020204" pitchFamily="34" charset="0"/>
              </a:rPr>
              <a:t>- </a:t>
            </a:r>
            <a:r>
              <a:rPr lang="en-US" sz="2400" i="1" dirty="0">
                <a:solidFill>
                  <a:srgbClr val="FFFFFF"/>
                </a:solidFill>
                <a:latin typeface="Proxima Nova" panose="02000506030000020004" pitchFamily="2" charset="0"/>
                <a:cs typeface="Arial" panose="020B0604020202020204" pitchFamily="34" charset="0"/>
              </a:rPr>
              <a:t>Hotel Check-In and Check-Out Times </a:t>
            </a:r>
          </a:p>
          <a:p>
            <a:r>
              <a:rPr lang="en-US" sz="2400" i="1" dirty="0">
                <a:solidFill>
                  <a:srgbClr val="FFFFFF"/>
                </a:solidFill>
                <a:latin typeface="Proxima Nova" panose="02000506030000020004" pitchFamily="2" charset="0"/>
                <a:cs typeface="Arial" panose="020B0604020202020204" pitchFamily="34" charset="0"/>
              </a:rPr>
              <a:t>- Quiet Hours, Be Respectful of Neighbors </a:t>
            </a:r>
            <a:r>
              <a:rPr lang="en-US" sz="2400" dirty="0">
                <a:solidFill>
                  <a:srgbClr val="FFFFFF"/>
                </a:solidFill>
                <a:latin typeface="Proxima Nova" panose="02000506030000020004" pitchFamily="2" charset="0"/>
                <a:cs typeface="Arial" panose="020B0604020202020204" pitchFamily="34" charset="0"/>
              </a:rPr>
              <a:t>	</a:t>
            </a:r>
          </a:p>
          <a:p>
            <a:r>
              <a:rPr lang="en-US" sz="2400" dirty="0">
                <a:solidFill>
                  <a:schemeClr val="bg1"/>
                </a:solidFill>
                <a:latin typeface="Proxima Nova" panose="02000506030000020004" pitchFamily="2" charset="0"/>
                <a:cs typeface="Arial" panose="020B0604020202020204" pitchFamily="34" charset="0"/>
              </a:rPr>
              <a:t>	</a:t>
            </a:r>
            <a:endParaRPr lang="en-US" sz="2400" dirty="0">
              <a:solidFill>
                <a:srgbClr val="64C29A"/>
              </a:solidFill>
              <a:latin typeface="Proxima Nova" panose="02000506030000020004" pitchFamily="2" charset="0"/>
              <a:cs typeface="Arial" panose="020B0604020202020204" pitchFamily="34" charset="0"/>
            </a:endParaRPr>
          </a:p>
          <a:p>
            <a:endParaRPr lang="en-US" sz="2400" i="1" dirty="0">
              <a:solidFill>
                <a:schemeClr val="bg1"/>
              </a:solidFill>
              <a:latin typeface="Proxima Nova" panose="02000506030000020004" pitchFamily="2" charset="0"/>
              <a:cs typeface="Arial" panose="020B0604020202020204" pitchFamily="34" charset="0"/>
            </a:endParaRP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631267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8892989" cy="1704920"/>
          </a:xfrm>
        </p:spPr>
        <p:txBody>
          <a:bodyPr anchor="t">
            <a:normAutofit fontScale="90000"/>
          </a:bodyPr>
          <a:lstStyle/>
          <a:p>
            <a:pPr algn="l"/>
            <a:r>
              <a:rPr lang="en-US" b="1" dirty="0">
                <a:solidFill>
                  <a:srgbClr val="232E67"/>
                </a:solidFill>
                <a:latin typeface="Proxima Nova" panose="02000506030000020004" pitchFamily="2" charset="0"/>
                <a:cs typeface="Arial" panose="020B0604020202020204" pitchFamily="34" charset="0"/>
              </a:rPr>
              <a:t>Reimbursement Policies</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351516"/>
            <a:ext cx="9744328" cy="4154984"/>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What Does Your Chapter Reimburse For?</a:t>
            </a:r>
          </a:p>
          <a:p>
            <a:r>
              <a:rPr lang="en-US" sz="2400" i="1" dirty="0">
                <a:solidFill>
                  <a:schemeClr val="bg1"/>
                </a:solidFill>
                <a:latin typeface="Proxima Nova" panose="02000506030000020004" pitchFamily="2" charset="0"/>
                <a:cs typeface="Arial" panose="020B0604020202020204" pitchFamily="34" charset="0"/>
              </a:rPr>
              <a:t>- Flights: Strictly Economy? Early-Bird? Prefer Refundable? </a:t>
            </a:r>
          </a:p>
          <a:p>
            <a:r>
              <a:rPr lang="en-US" sz="2400" i="1" dirty="0">
                <a:solidFill>
                  <a:schemeClr val="bg1"/>
                </a:solidFill>
                <a:latin typeface="Proxima Nova" panose="02000506030000020004" pitchFamily="2" charset="0"/>
                <a:cs typeface="Arial" panose="020B0604020202020204" pitchFamily="34" charset="0"/>
              </a:rPr>
              <a:t>- Baggage Fees?</a:t>
            </a:r>
          </a:p>
          <a:p>
            <a:r>
              <a:rPr lang="en-US" sz="2400" i="1" dirty="0">
                <a:solidFill>
                  <a:schemeClr val="bg1"/>
                </a:solidFill>
                <a:latin typeface="Proxima Nova" panose="02000506030000020004" pitchFamily="2" charset="0"/>
                <a:cs typeface="Arial" panose="020B0604020202020204" pitchFamily="34" charset="0"/>
              </a:rPr>
              <a:t>- Airport Parking? </a:t>
            </a:r>
          </a:p>
          <a:p>
            <a:r>
              <a:rPr lang="en-US" sz="2400" i="1" dirty="0">
                <a:solidFill>
                  <a:schemeClr val="bg1"/>
                </a:solidFill>
                <a:latin typeface="Proxima Nova" panose="02000506030000020004" pitchFamily="2" charset="0"/>
                <a:cs typeface="Arial" panose="020B0604020202020204" pitchFamily="34" charset="0"/>
              </a:rPr>
              <a:t>- Uber / Lyft: What Circumstances?</a:t>
            </a:r>
          </a:p>
          <a:p>
            <a:r>
              <a:rPr lang="en-US" sz="2400" i="1" dirty="0">
                <a:solidFill>
                  <a:schemeClr val="bg1"/>
                </a:solidFill>
                <a:latin typeface="Proxima Nova" panose="02000506030000020004" pitchFamily="2" charset="0"/>
                <a:cs typeface="Arial" panose="020B0604020202020204" pitchFamily="34" charset="0"/>
              </a:rPr>
              <a:t>- Rental Cars: What Circumstances?  University Policies? Age Policies? </a:t>
            </a:r>
          </a:p>
          <a:p>
            <a:endParaRPr lang="en-US" sz="2400" i="1" dirty="0">
              <a:solidFill>
                <a:schemeClr val="bg1"/>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How to Properly Submit Expenses	</a:t>
            </a:r>
          </a:p>
          <a:p>
            <a:r>
              <a:rPr lang="en-US" sz="2400" dirty="0">
                <a:solidFill>
                  <a:schemeClr val="bg1"/>
                </a:solidFill>
                <a:latin typeface="Proxima Nova" panose="02000506030000020004" pitchFamily="2" charset="0"/>
                <a:cs typeface="Arial" panose="020B0604020202020204" pitchFamily="34" charset="0"/>
              </a:rPr>
              <a:t>	</a:t>
            </a:r>
            <a:endParaRPr lang="en-US" sz="2400" dirty="0">
              <a:solidFill>
                <a:srgbClr val="64C29A"/>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Group Meals </a:t>
            </a:r>
          </a:p>
          <a:p>
            <a:r>
              <a:rPr lang="en-US" sz="2400" dirty="0">
                <a:solidFill>
                  <a:schemeClr val="bg1"/>
                </a:solidFill>
                <a:latin typeface="Proxima Nova" panose="02000506030000020004" pitchFamily="2" charset="0"/>
                <a:cs typeface="Arial" panose="020B0604020202020204" pitchFamily="34" charset="0"/>
              </a:rPr>
              <a:t>- </a:t>
            </a:r>
            <a:r>
              <a:rPr lang="en-US" sz="2400" i="1" dirty="0">
                <a:solidFill>
                  <a:schemeClr val="bg1"/>
                </a:solidFill>
                <a:latin typeface="Proxima Nova" panose="02000506030000020004" pitchFamily="2" charset="0"/>
                <a:cs typeface="Arial" panose="020B0604020202020204" pitchFamily="34" charset="0"/>
              </a:rPr>
              <a:t>If chapter is paying, will alcoholic beverages be covered? </a:t>
            </a: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34322272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9365955" cy="1704920"/>
          </a:xfrm>
        </p:spPr>
        <p:txBody>
          <a:bodyPr anchor="t">
            <a:normAutofit/>
          </a:bodyPr>
          <a:lstStyle/>
          <a:p>
            <a:pPr algn="l"/>
            <a:r>
              <a:rPr lang="en-US" b="1" dirty="0">
                <a:solidFill>
                  <a:srgbClr val="232E67"/>
                </a:solidFill>
                <a:latin typeface="Proxima Nova" panose="02000506030000020004" pitchFamily="2" charset="0"/>
                <a:cs typeface="Arial" panose="020B0604020202020204" pitchFamily="34" charset="0"/>
              </a:rPr>
              <a:t>In Case of Emergency…</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645804"/>
            <a:ext cx="9744328" cy="3785652"/>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Gather Emergency Contact Name &amp; Number</a:t>
            </a:r>
          </a:p>
          <a:p>
            <a:r>
              <a:rPr lang="en-US" sz="2400" i="1" dirty="0">
                <a:solidFill>
                  <a:schemeClr val="bg1"/>
                </a:solidFill>
                <a:latin typeface="Proxima Nova" panose="02000506030000020004" pitchFamily="2" charset="0"/>
                <a:cs typeface="Arial" panose="020B0604020202020204" pitchFamily="34" charset="0"/>
              </a:rPr>
              <a:t>- Advisor should carry a copy of the list. </a:t>
            </a:r>
          </a:p>
          <a:p>
            <a:endParaRPr lang="en-US" sz="2400" i="1" dirty="0">
              <a:solidFill>
                <a:schemeClr val="bg1"/>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Student Attendee Phone Numbers </a:t>
            </a:r>
          </a:p>
          <a:p>
            <a:r>
              <a:rPr lang="en-US" sz="2400" i="1" dirty="0">
                <a:solidFill>
                  <a:srgbClr val="FFFFFF"/>
                </a:solidFill>
                <a:latin typeface="Proxima Nova" panose="02000506030000020004" pitchFamily="2" charset="0"/>
                <a:cs typeface="Arial" panose="020B0604020202020204" pitchFamily="34" charset="0"/>
              </a:rPr>
              <a:t>- Students should put all other chapter member #’s in their phone</a:t>
            </a:r>
          </a:p>
          <a:p>
            <a:r>
              <a:rPr lang="en-US" sz="2400" i="1" dirty="0">
                <a:solidFill>
                  <a:srgbClr val="FFFFFF"/>
                </a:solidFill>
                <a:latin typeface="Proxima Nova" panose="02000506030000020004" pitchFamily="2" charset="0"/>
                <a:cs typeface="Arial" panose="020B0604020202020204" pitchFamily="34" charset="0"/>
              </a:rPr>
              <a:t>- Reminder to travel in packs</a:t>
            </a:r>
          </a:p>
          <a:p>
            <a:r>
              <a:rPr lang="en-US" sz="2400" i="1" dirty="0">
                <a:solidFill>
                  <a:srgbClr val="FFFFFF"/>
                </a:solidFill>
                <a:latin typeface="Proxima Nova" panose="02000506030000020004" pitchFamily="2" charset="0"/>
                <a:cs typeface="Arial" panose="020B0604020202020204" pitchFamily="34" charset="0"/>
              </a:rPr>
              <a:t>- Always keep their phone charged / bring a charger  </a:t>
            </a:r>
          </a:p>
          <a:p>
            <a:endParaRPr lang="en-US" sz="2400" i="1" dirty="0">
              <a:solidFill>
                <a:srgbClr val="FFFFFF"/>
              </a:solidFill>
              <a:latin typeface="Proxima Nova" panose="02000506030000020004" pitchFamily="2" charset="0"/>
              <a:cs typeface="Arial" panose="020B0604020202020204" pitchFamily="34" charset="0"/>
            </a:endParaRPr>
          </a:p>
          <a:p>
            <a:r>
              <a:rPr lang="en-US" sz="2400" dirty="0">
                <a:solidFill>
                  <a:srgbClr val="64C29A"/>
                </a:solidFill>
                <a:latin typeface="Proxima Nova" panose="02000506030000020004" pitchFamily="2" charset="0"/>
                <a:cs typeface="Arial" panose="020B0604020202020204" pitchFamily="34" charset="0"/>
              </a:rPr>
              <a:t>Review Travel Insurance Policies with University </a:t>
            </a:r>
          </a:p>
          <a:p>
            <a:r>
              <a:rPr lang="en-US" sz="2400" dirty="0">
                <a:solidFill>
                  <a:schemeClr val="bg1"/>
                </a:solidFill>
                <a:latin typeface="Proxima Nova" panose="02000506030000020004" pitchFamily="2" charset="0"/>
                <a:cs typeface="Arial" panose="020B0604020202020204" pitchFamily="34" charset="0"/>
              </a:rPr>
              <a:t>	</a:t>
            </a:r>
            <a:endParaRPr lang="en-US" sz="2400" dirty="0">
              <a:solidFill>
                <a:srgbClr val="64C29A"/>
              </a:solidFill>
              <a:latin typeface="Proxima Nova" panose="02000506030000020004" pitchFamily="2" charset="0"/>
              <a:cs typeface="Arial" panose="020B0604020202020204" pitchFamily="34" charset="0"/>
            </a:endParaRP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33613878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0247128F-788B-56D4-EDF5-8DDAF7562934}"/>
              </a:ext>
            </a:extLst>
          </p:cNvPr>
          <p:cNvPicPr>
            <a:picLocks noChangeAspect="1"/>
          </p:cNvPicPr>
          <p:nvPr/>
        </p:nvPicPr>
        <p:blipFill>
          <a:blip r:embed="rId3"/>
          <a:srcRect/>
          <a:stretch/>
        </p:blipFill>
        <p:spPr>
          <a:xfrm>
            <a:off x="0" y="0"/>
            <a:ext cx="12192000" cy="6858000"/>
          </a:xfrm>
          <a:prstGeom prst="rect">
            <a:avLst/>
          </a:prstGeom>
        </p:spPr>
      </p:pic>
      <p:sp>
        <p:nvSpPr>
          <p:cNvPr id="10" name="Title 1">
            <a:extLst>
              <a:ext uri="{FF2B5EF4-FFF2-40B4-BE49-F238E27FC236}">
                <a16:creationId xmlns:a16="http://schemas.microsoft.com/office/drawing/2014/main" id="{31CC59AB-4035-E26E-389F-7282FA868D0E}"/>
              </a:ext>
            </a:extLst>
          </p:cNvPr>
          <p:cNvSpPr>
            <a:spLocks noGrp="1"/>
          </p:cNvSpPr>
          <p:nvPr>
            <p:ph type="ctrTitle"/>
          </p:nvPr>
        </p:nvSpPr>
        <p:spPr>
          <a:xfrm>
            <a:off x="1165411" y="402965"/>
            <a:ext cx="9365955" cy="1704920"/>
          </a:xfrm>
        </p:spPr>
        <p:txBody>
          <a:bodyPr anchor="t">
            <a:normAutofit fontScale="90000"/>
          </a:bodyPr>
          <a:lstStyle/>
          <a:p>
            <a:pPr algn="l"/>
            <a:r>
              <a:rPr lang="en-US" b="1" dirty="0">
                <a:solidFill>
                  <a:srgbClr val="232E67"/>
                </a:solidFill>
                <a:latin typeface="Proxima Nova" panose="02000506030000020004" pitchFamily="2" charset="0"/>
                <a:cs typeface="Arial" panose="020B0604020202020204" pitchFamily="34" charset="0"/>
              </a:rPr>
              <a:t>Additional Best Practices</a:t>
            </a:r>
          </a:p>
        </p:txBody>
      </p:sp>
      <p:sp>
        <p:nvSpPr>
          <p:cNvPr id="11" name="TextBox 10">
            <a:extLst>
              <a:ext uri="{FF2B5EF4-FFF2-40B4-BE49-F238E27FC236}">
                <a16:creationId xmlns:a16="http://schemas.microsoft.com/office/drawing/2014/main" id="{9B34C0DF-F115-317F-DE73-DC1201EAB227}"/>
              </a:ext>
            </a:extLst>
          </p:cNvPr>
          <p:cNvSpPr txBox="1"/>
          <p:nvPr/>
        </p:nvSpPr>
        <p:spPr>
          <a:xfrm>
            <a:off x="1165411" y="1645804"/>
            <a:ext cx="9744328" cy="461665"/>
          </a:xfrm>
          <a:prstGeom prst="rect">
            <a:avLst/>
          </a:prstGeom>
          <a:noFill/>
        </p:spPr>
        <p:txBody>
          <a:bodyPr wrap="square" rtlCol="0">
            <a:spAutoFit/>
          </a:bodyPr>
          <a:lstStyle/>
          <a:p>
            <a:r>
              <a:rPr lang="en-US" sz="2400" dirty="0">
                <a:solidFill>
                  <a:srgbClr val="64C29A"/>
                </a:solidFill>
                <a:latin typeface="Proxima Nova" panose="02000506030000020004" pitchFamily="2" charset="0"/>
                <a:cs typeface="Arial" panose="020B0604020202020204" pitchFamily="34" charset="0"/>
              </a:rPr>
              <a:t>Insert Here</a:t>
            </a:r>
            <a:r>
              <a:rPr lang="en-US" sz="2400" dirty="0">
                <a:solidFill>
                  <a:schemeClr val="bg1"/>
                </a:solidFill>
                <a:latin typeface="Proxima Nova" panose="02000506030000020004" pitchFamily="2" charset="0"/>
                <a:cs typeface="Arial" panose="020B0604020202020204" pitchFamily="34" charset="0"/>
              </a:rPr>
              <a:t>	</a:t>
            </a:r>
            <a:endParaRPr lang="en-US" sz="2400" dirty="0">
              <a:solidFill>
                <a:srgbClr val="64C29A"/>
              </a:solidFill>
              <a:latin typeface="Proxima Nova" panose="02000506030000020004" pitchFamily="2" charset="0"/>
              <a:cs typeface="Arial" panose="020B0604020202020204" pitchFamily="34" charset="0"/>
            </a:endParaRPr>
          </a:p>
        </p:txBody>
      </p:sp>
      <p:pic>
        <p:nvPicPr>
          <p:cNvPr id="2" name="Picture 1" descr="A blue and black sign&#10;&#10;Description automatically generated">
            <a:extLst>
              <a:ext uri="{FF2B5EF4-FFF2-40B4-BE49-F238E27FC236}">
                <a16:creationId xmlns:a16="http://schemas.microsoft.com/office/drawing/2014/main" id="{B82260E7-751D-6C2F-37D8-3168C7ECF860}"/>
              </a:ext>
            </a:extLst>
          </p:cNvPr>
          <p:cNvPicPr>
            <a:picLocks noChangeAspect="1"/>
          </p:cNvPicPr>
          <p:nvPr/>
        </p:nvPicPr>
        <p:blipFill>
          <a:blip r:embed="rId4"/>
          <a:stretch>
            <a:fillRect/>
          </a:stretch>
        </p:blipFill>
        <p:spPr>
          <a:xfrm>
            <a:off x="344564" y="5687273"/>
            <a:ext cx="3135702" cy="767762"/>
          </a:xfrm>
          <a:prstGeom prst="rect">
            <a:avLst/>
          </a:prstGeom>
        </p:spPr>
      </p:pic>
    </p:spTree>
    <p:extLst>
      <p:ext uri="{BB962C8B-B14F-4D97-AF65-F5344CB8AC3E}">
        <p14:creationId xmlns:p14="http://schemas.microsoft.com/office/powerpoint/2010/main" val="260309562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271C58D9C384649BE78BDA27A1B0D33" ma:contentTypeVersion="17" ma:contentTypeDescription="Create a new document." ma:contentTypeScope="" ma:versionID="b0d9f52376e25cb116171aba86d7b5e9">
  <xsd:schema xmlns:xsd="http://www.w3.org/2001/XMLSchema" xmlns:xs="http://www.w3.org/2001/XMLSchema" xmlns:p="http://schemas.microsoft.com/office/2006/metadata/properties" xmlns:ns2="e3a5a5f8-6580-4b7a-b615-ef87278201ba" xmlns:ns3="1bc443b4-c979-4d89-b497-8e027f3b7921" targetNamespace="http://schemas.microsoft.com/office/2006/metadata/properties" ma:root="true" ma:fieldsID="4f6eaaf438efaa021ea03cbeb0b56a20" ns2:_="" ns3:_="">
    <xsd:import namespace="e3a5a5f8-6580-4b7a-b615-ef87278201ba"/>
    <xsd:import namespace="1bc443b4-c979-4d89-b497-8e027f3b792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a5a5f8-6580-4b7a-b615-ef87278201b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80329bfe-fbd4-42f3-a74d-9a84ea46dec1"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bc443b4-c979-4d89-b497-8e027f3b792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b49459f2-b344-43f2-8a1c-1fc38e3b939b}" ma:internalName="TaxCatchAll" ma:showField="CatchAllData" ma:web="1bc443b4-c979-4d89-b497-8e027f3b792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e3a5a5f8-6580-4b7a-b615-ef87278201ba">
      <Terms xmlns="http://schemas.microsoft.com/office/infopath/2007/PartnerControls"/>
    </lcf76f155ced4ddcb4097134ff3c332f>
    <TaxCatchAll xmlns="1bc443b4-c979-4d89-b497-8e027f3b7921"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3E5D474-8C79-4547-84FD-8FC64DAA5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a5a5f8-6580-4b7a-b615-ef87278201ba"/>
    <ds:schemaRef ds:uri="1bc443b4-c979-4d89-b497-8e027f3b792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8B370B2-BD3B-4646-907B-B22738CA730A}">
  <ds:schemaRefs>
    <ds:schemaRef ds:uri="1bc443b4-c979-4d89-b497-8e027f3b7921"/>
    <ds:schemaRef ds:uri="http://purl.org/dc/elements/1.1/"/>
    <ds:schemaRef ds:uri="http://purl.org/dc/terms/"/>
    <ds:schemaRef ds:uri="http://www.w3.org/XML/1998/namespace"/>
    <ds:schemaRef ds:uri="http://schemas.microsoft.com/office/2006/documentManagement/types"/>
    <ds:schemaRef ds:uri="http://schemas.openxmlformats.org/package/2006/metadata/core-properties"/>
    <ds:schemaRef ds:uri="http://purl.org/dc/dcmitype/"/>
    <ds:schemaRef ds:uri="e3a5a5f8-6580-4b7a-b615-ef87278201ba"/>
    <ds:schemaRef ds:uri="http://schemas.microsoft.com/office/infopath/2007/PartnerControls"/>
    <ds:schemaRef ds:uri="http://schemas.microsoft.com/office/2006/metadata/properties"/>
  </ds:schemaRefs>
</ds:datastoreItem>
</file>

<file path=customXml/itemProps3.xml><?xml version="1.0" encoding="utf-8"?>
<ds:datastoreItem xmlns:ds="http://schemas.openxmlformats.org/officeDocument/2006/customXml" ds:itemID="{10F93049-DABD-48EB-BD79-F8C80935ACE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88</TotalTime>
  <Words>733</Words>
  <Application>Microsoft Office PowerPoint</Application>
  <PresentationFormat>Widescreen</PresentationFormat>
  <Paragraphs>83</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Traveling with MCAA 101</vt:lpstr>
      <vt:lpstr>Schedule </vt:lpstr>
      <vt:lpstr>What to Wear</vt:lpstr>
      <vt:lpstr>Make Good Choices</vt:lpstr>
      <vt:lpstr>MCAA Policies </vt:lpstr>
      <vt:lpstr>More Policies </vt:lpstr>
      <vt:lpstr>Reimbursement Policies</vt:lpstr>
      <vt:lpstr>In Case of Emergency…</vt:lpstr>
      <vt:lpstr>Additional Best Practices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This Is A Session Title</dc:title>
  <dc:creator>Alexandra Newcomb</dc:creator>
  <cp:lastModifiedBy>Michele Hoffman</cp:lastModifiedBy>
  <cp:revision>7</cp:revision>
  <dcterms:created xsi:type="dcterms:W3CDTF">2022-07-07T17:31:31Z</dcterms:created>
  <dcterms:modified xsi:type="dcterms:W3CDTF">2023-10-12T15:28:24Z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0x0101002271C58D9C384649BE78BDA27A1B0D33</vt:lpwstr>
  </property>
  <property fmtid="{D5CDD505-2E9C-101B-9397-08002B2CF9AE}" pid="3" name="MediaServiceImageTags">
    <vt:lpwstr/>
  </property>
</Properties>
</file>